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4" r:id="rId3"/>
    <p:sldId id="257" r:id="rId4"/>
    <p:sldId id="293" r:id="rId5"/>
    <p:sldId id="294" r:id="rId6"/>
    <p:sldId id="295" r:id="rId7"/>
    <p:sldId id="296" r:id="rId8"/>
    <p:sldId id="297" r:id="rId9"/>
    <p:sldId id="298" r:id="rId10"/>
    <p:sldId id="299" r:id="rId11"/>
    <p:sldId id="286" r:id="rId12"/>
    <p:sldId id="287" r:id="rId13"/>
    <p:sldId id="303" r:id="rId14"/>
    <p:sldId id="300" r:id="rId15"/>
    <p:sldId id="301" r:id="rId16"/>
    <p:sldId id="302" r:id="rId17"/>
    <p:sldId id="280" r:id="rId18"/>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5" d="100"/>
          <a:sy n="105" d="100"/>
        </p:scale>
        <p:origin x="798"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71218" y="309372"/>
            <a:ext cx="9130030" cy="695960"/>
          </a:xfrm>
          <a:prstGeom prst="rect">
            <a:avLst/>
          </a:prstGeom>
        </p:spPr>
        <p:txBody>
          <a:bodyPr wrap="square" lIns="0" tIns="0" rIns="0" bIns="0">
            <a:spAutoFit/>
          </a:bodyPr>
          <a:lstStyle>
            <a:lvl1pPr>
              <a:defRPr sz="4400" b="0" i="0">
                <a:solidFill>
                  <a:schemeClr val="bg1"/>
                </a:solidFill>
                <a:latin typeface="Carlito"/>
                <a:cs typeface="Carlito"/>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3200" b="0" i="0">
                <a:solidFill>
                  <a:schemeClr val="tx1"/>
                </a:solidFill>
                <a:latin typeface="Carlito"/>
                <a:cs typeface="Carlito"/>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rlito"/>
                <a:cs typeface="Carlito"/>
              </a:defRPr>
            </a:lvl1pPr>
          </a:lstStyle>
          <a:p/>
        </p:txBody>
      </p:sp>
      <p:sp>
        <p:nvSpPr>
          <p:cNvPr id="3" name="Holder 3"/>
          <p:cNvSpPr>
            <a:spLocks noGrp="1"/>
          </p:cNvSpPr>
          <p:nvPr>
            <p:ph type="body" idx="1"/>
          </p:nvPr>
        </p:nvSpPr>
        <p:spPr/>
        <p:txBody>
          <a:bodyPr lIns="0" tIns="0" rIns="0" bIns="0"/>
          <a:lstStyle>
            <a:lvl1pPr>
              <a:defRPr sz="3200" b="0" i="0">
                <a:solidFill>
                  <a:schemeClr val="tx1"/>
                </a:solidFill>
                <a:latin typeface="Carlito"/>
                <a:cs typeface="Carlito"/>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rlito"/>
                <a:cs typeface="Carlito"/>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796973"/>
            <a:ext cx="12192000" cy="3264535"/>
          </a:xfrm>
          <a:custGeom>
            <a:avLst/>
            <a:gdLst/>
            <a:ahLst/>
            <a:cxnLst/>
            <a:rect l="l" t="t" r="r" b="b"/>
            <a:pathLst>
              <a:path w="12192000" h="3264535">
                <a:moveTo>
                  <a:pt x="12192000" y="0"/>
                </a:moveTo>
                <a:lnTo>
                  <a:pt x="0" y="0"/>
                </a:lnTo>
                <a:lnTo>
                  <a:pt x="0" y="3264052"/>
                </a:lnTo>
                <a:lnTo>
                  <a:pt x="12192000" y="3264052"/>
                </a:lnTo>
                <a:lnTo>
                  <a:pt x="12192000" y="0"/>
                </a:lnTo>
                <a:close/>
              </a:path>
            </a:pathLst>
          </a:custGeom>
          <a:solidFill>
            <a:srgbClr val="6F1B6A"/>
          </a:solidFill>
        </p:spPr>
        <p:txBody>
          <a:bodyPr wrap="square" lIns="0" tIns="0" rIns="0" bIns="0" rtlCol="0"/>
          <a:lstStyle/>
          <a:p/>
        </p:txBody>
      </p:sp>
      <p:pic>
        <p:nvPicPr>
          <p:cNvPr id="17" name="bg object 17"/>
          <p:cNvPicPr/>
          <p:nvPr/>
        </p:nvPicPr>
        <p:blipFill>
          <a:blip r:embed="rId2" cstate="print"/>
          <a:stretch>
            <a:fillRect/>
          </a:stretch>
        </p:blipFill>
        <p:spPr>
          <a:xfrm>
            <a:off x="137300" y="188182"/>
            <a:ext cx="4374880" cy="633546"/>
          </a:xfrm>
          <a:prstGeom prst="rect">
            <a:avLst/>
          </a:prstGeom>
        </p:spPr>
      </p:pic>
      <p:sp>
        <p:nvSpPr>
          <p:cNvPr id="2" name="Holder 2"/>
          <p:cNvSpPr>
            <a:spLocks noGrp="1"/>
          </p:cNvSpPr>
          <p:nvPr>
            <p:ph type="title"/>
          </p:nvPr>
        </p:nvSpPr>
        <p:spPr/>
        <p:txBody>
          <a:bodyPr lIns="0" tIns="0" rIns="0" bIns="0"/>
          <a:lstStyle>
            <a:lvl1pPr>
              <a:defRPr sz="4400" b="0" i="0">
                <a:solidFill>
                  <a:schemeClr val="bg1"/>
                </a:solidFill>
                <a:latin typeface="Carlito"/>
                <a:cs typeface="Carlito"/>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796973"/>
            <a:ext cx="12192000" cy="3264535"/>
          </a:xfrm>
          <a:custGeom>
            <a:avLst/>
            <a:gdLst/>
            <a:ahLst/>
            <a:cxnLst/>
            <a:rect l="l" t="t" r="r" b="b"/>
            <a:pathLst>
              <a:path w="12192000" h="3264535">
                <a:moveTo>
                  <a:pt x="12192000" y="0"/>
                </a:moveTo>
                <a:lnTo>
                  <a:pt x="0" y="0"/>
                </a:lnTo>
                <a:lnTo>
                  <a:pt x="0" y="3264052"/>
                </a:lnTo>
                <a:lnTo>
                  <a:pt x="12192000" y="3264052"/>
                </a:lnTo>
                <a:lnTo>
                  <a:pt x="12192000" y="0"/>
                </a:lnTo>
                <a:close/>
              </a:path>
            </a:pathLst>
          </a:custGeom>
          <a:solidFill>
            <a:srgbClr val="6F1B6A"/>
          </a:solidFill>
        </p:spPr>
        <p:txBody>
          <a:bodyPr wrap="square" lIns="0" tIns="0" rIns="0" bIns="0" rtlCol="0"/>
          <a:lstStyle/>
          <a:p/>
        </p:txBody>
      </p:sp>
      <p:pic>
        <p:nvPicPr>
          <p:cNvPr id="17" name="bg object 17"/>
          <p:cNvPicPr/>
          <p:nvPr/>
        </p:nvPicPr>
        <p:blipFill>
          <a:blip r:embed="rId2" cstate="print"/>
          <a:stretch>
            <a:fillRect/>
          </a:stretch>
        </p:blipFill>
        <p:spPr>
          <a:xfrm>
            <a:off x="137300" y="188182"/>
            <a:ext cx="4374880" cy="633546"/>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1691005"/>
          </a:xfrm>
          <a:custGeom>
            <a:avLst/>
            <a:gdLst/>
            <a:ahLst/>
            <a:cxnLst/>
            <a:rect l="l" t="t" r="r" b="b"/>
            <a:pathLst>
              <a:path w="12192000" h="1691005">
                <a:moveTo>
                  <a:pt x="12192000" y="0"/>
                </a:moveTo>
                <a:lnTo>
                  <a:pt x="0" y="0"/>
                </a:lnTo>
                <a:lnTo>
                  <a:pt x="0" y="1690687"/>
                </a:lnTo>
                <a:lnTo>
                  <a:pt x="12192000" y="1690687"/>
                </a:lnTo>
                <a:lnTo>
                  <a:pt x="12192000" y="0"/>
                </a:lnTo>
                <a:close/>
              </a:path>
            </a:pathLst>
          </a:custGeom>
          <a:solidFill>
            <a:srgbClr val="6F1B6A"/>
          </a:solidFill>
        </p:spPr>
        <p:txBody>
          <a:bodyPr wrap="square" lIns="0" tIns="0" rIns="0" bIns="0" rtlCol="0"/>
          <a:lstStyle/>
          <a:p/>
        </p:txBody>
      </p:sp>
      <p:sp>
        <p:nvSpPr>
          <p:cNvPr id="2" name="Holder 2"/>
          <p:cNvSpPr>
            <a:spLocks noGrp="1"/>
          </p:cNvSpPr>
          <p:nvPr>
            <p:ph type="title"/>
          </p:nvPr>
        </p:nvSpPr>
        <p:spPr>
          <a:xfrm>
            <a:off x="871218" y="309372"/>
            <a:ext cx="9130030" cy="695960"/>
          </a:xfrm>
          <a:prstGeom prst="rect">
            <a:avLst/>
          </a:prstGeom>
        </p:spPr>
        <p:txBody>
          <a:bodyPr wrap="square" lIns="0" tIns="0" rIns="0" bIns="0">
            <a:spAutoFit/>
          </a:bodyPr>
          <a:lstStyle>
            <a:lvl1pPr>
              <a:defRPr sz="4400" b="0" i="0">
                <a:solidFill>
                  <a:schemeClr val="bg1"/>
                </a:solidFill>
                <a:latin typeface="Carlito"/>
                <a:cs typeface="Carlito"/>
              </a:defRPr>
            </a:lvl1pPr>
          </a:lstStyle>
          <a:p/>
        </p:txBody>
      </p:sp>
      <p:sp>
        <p:nvSpPr>
          <p:cNvPr id="3" name="Holder 3"/>
          <p:cNvSpPr>
            <a:spLocks noGrp="1"/>
          </p:cNvSpPr>
          <p:nvPr>
            <p:ph type="body" idx="1"/>
          </p:nvPr>
        </p:nvSpPr>
        <p:spPr>
          <a:xfrm>
            <a:off x="871218" y="2061972"/>
            <a:ext cx="8279765" cy="1407160"/>
          </a:xfrm>
          <a:prstGeom prst="rect">
            <a:avLst/>
          </a:prstGeom>
        </p:spPr>
        <p:txBody>
          <a:bodyPr wrap="square" lIns="0" tIns="0" rIns="0" bIns="0">
            <a:spAutoFit/>
          </a:bodyPr>
          <a:lstStyle>
            <a:lvl1pPr>
              <a:defRPr sz="3200" b="0" i="0">
                <a:solidFill>
                  <a:schemeClr val="tx1"/>
                </a:solidFill>
                <a:latin typeface="Carlito"/>
                <a:cs typeface="Carlito"/>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39239"/>
            <a:ext cx="12192000" cy="2387600"/>
          </a:xfrm>
          <a:custGeom>
            <a:avLst/>
            <a:gdLst/>
            <a:ahLst/>
            <a:cxnLst/>
            <a:rect l="l" t="t" r="r" b="b"/>
            <a:pathLst>
              <a:path w="12192000" h="2387600">
                <a:moveTo>
                  <a:pt x="12192000" y="0"/>
                </a:moveTo>
                <a:lnTo>
                  <a:pt x="0" y="0"/>
                </a:lnTo>
                <a:lnTo>
                  <a:pt x="0" y="2387600"/>
                </a:lnTo>
                <a:lnTo>
                  <a:pt x="12192000" y="2387600"/>
                </a:lnTo>
                <a:lnTo>
                  <a:pt x="12192000" y="0"/>
                </a:lnTo>
                <a:close/>
              </a:path>
            </a:pathLst>
          </a:custGeom>
          <a:solidFill>
            <a:srgbClr val="6F1B6A"/>
          </a:solidFill>
        </p:spPr>
        <p:txBody>
          <a:bodyPr wrap="square" lIns="0" tIns="0" rIns="0" bIns="0" rtlCol="0"/>
          <a:lstStyle/>
          <a:p/>
        </p:txBody>
      </p:sp>
      <p:sp>
        <p:nvSpPr>
          <p:cNvPr id="3" name="object 3"/>
          <p:cNvSpPr txBox="1">
            <a:spLocks noGrp="1"/>
          </p:cNvSpPr>
          <p:nvPr>
            <p:ph type="title"/>
          </p:nvPr>
        </p:nvSpPr>
        <p:spPr>
          <a:xfrm>
            <a:off x="2449195" y="1871980"/>
            <a:ext cx="7505700" cy="1846580"/>
          </a:xfrm>
          <a:prstGeom prst="rect">
            <a:avLst/>
          </a:prstGeom>
        </p:spPr>
        <p:txBody>
          <a:bodyPr vert="horz" wrap="square" lIns="0" tIns="12700" rIns="0" bIns="0" rtlCol="0">
            <a:spAutoFit/>
          </a:bodyPr>
          <a:lstStyle/>
          <a:p>
            <a:pPr marL="2423795" marR="5080" indent="-2411730" algn="l">
              <a:lnSpc>
                <a:spcPct val="149000"/>
              </a:lnSpc>
              <a:spcBef>
                <a:spcPts val="100"/>
              </a:spcBef>
            </a:pPr>
            <a:r>
              <a:rPr sz="4000" dirty="0">
                <a:solidFill>
                  <a:schemeClr val="bg1"/>
                </a:solidFill>
                <a:latin typeface="Times New Roman" panose="02020603050405020304" charset="0"/>
                <a:cs typeface="Times New Roman" panose="02020603050405020304" charset="0"/>
              </a:rPr>
              <a:t>ECE2050</a:t>
            </a:r>
            <a:r>
              <a:rPr sz="4000" spc="-110" dirty="0">
                <a:solidFill>
                  <a:schemeClr val="bg1"/>
                </a:solidFill>
                <a:latin typeface="Times New Roman" panose="02020603050405020304" charset="0"/>
                <a:cs typeface="Times New Roman" panose="02020603050405020304" charset="0"/>
              </a:rPr>
              <a:t> </a:t>
            </a:r>
            <a:r>
              <a:rPr sz="4000" spc="-10" dirty="0">
                <a:solidFill>
                  <a:schemeClr val="bg1"/>
                </a:solidFill>
                <a:latin typeface="Times New Roman" panose="02020603050405020304" charset="0"/>
                <a:cs typeface="Times New Roman" panose="02020603050405020304" charset="0"/>
              </a:rPr>
              <a:t>Digital</a:t>
            </a:r>
            <a:r>
              <a:rPr sz="4000" spc="-105" dirty="0">
                <a:solidFill>
                  <a:schemeClr val="bg1"/>
                </a:solidFill>
                <a:latin typeface="Times New Roman" panose="02020603050405020304" charset="0"/>
                <a:cs typeface="Times New Roman" panose="02020603050405020304" charset="0"/>
              </a:rPr>
              <a:t> </a:t>
            </a:r>
            <a:r>
              <a:rPr sz="4000" dirty="0">
                <a:solidFill>
                  <a:schemeClr val="bg1"/>
                </a:solidFill>
                <a:latin typeface="Times New Roman" panose="02020603050405020304" charset="0"/>
                <a:cs typeface="Times New Roman" panose="02020603050405020304" charset="0"/>
              </a:rPr>
              <a:t>Logic</a:t>
            </a:r>
            <a:r>
              <a:rPr sz="4000" spc="-110" dirty="0">
                <a:solidFill>
                  <a:schemeClr val="bg1"/>
                </a:solidFill>
                <a:latin typeface="Times New Roman" panose="02020603050405020304" charset="0"/>
                <a:cs typeface="Times New Roman" panose="02020603050405020304" charset="0"/>
              </a:rPr>
              <a:t> </a:t>
            </a:r>
            <a:r>
              <a:rPr sz="4000" dirty="0">
                <a:solidFill>
                  <a:schemeClr val="bg1"/>
                </a:solidFill>
                <a:latin typeface="Times New Roman" panose="02020603050405020304" charset="0"/>
                <a:cs typeface="Times New Roman" panose="02020603050405020304" charset="0"/>
              </a:rPr>
              <a:t>and</a:t>
            </a:r>
            <a:r>
              <a:rPr sz="4000" spc="-100" dirty="0">
                <a:solidFill>
                  <a:schemeClr val="bg1"/>
                </a:solidFill>
                <a:latin typeface="Times New Roman" panose="02020603050405020304" charset="0"/>
                <a:cs typeface="Times New Roman" panose="02020603050405020304" charset="0"/>
              </a:rPr>
              <a:t> </a:t>
            </a:r>
            <a:r>
              <a:rPr sz="4000" spc="-10" dirty="0">
                <a:solidFill>
                  <a:schemeClr val="bg1"/>
                </a:solidFill>
                <a:latin typeface="Times New Roman" panose="02020603050405020304" charset="0"/>
                <a:cs typeface="Times New Roman" panose="02020603050405020304" charset="0"/>
              </a:rPr>
              <a:t>Systems </a:t>
            </a:r>
            <a:r>
              <a:rPr sz="4000" spc="-20" dirty="0">
                <a:solidFill>
                  <a:schemeClr val="bg1"/>
                </a:solidFill>
                <a:latin typeface="Times New Roman" panose="02020603050405020304" charset="0"/>
                <a:cs typeface="Times New Roman" panose="02020603050405020304" charset="0"/>
              </a:rPr>
              <a:t>Tutorial</a:t>
            </a:r>
            <a:r>
              <a:rPr sz="4000" spc="-145" dirty="0">
                <a:solidFill>
                  <a:schemeClr val="bg1"/>
                </a:solidFill>
                <a:latin typeface="Times New Roman" panose="02020603050405020304" charset="0"/>
                <a:cs typeface="Times New Roman" panose="02020603050405020304" charset="0"/>
              </a:rPr>
              <a:t> </a:t>
            </a:r>
            <a:r>
              <a:rPr lang="en-US" sz="4000" spc="-50" dirty="0">
                <a:solidFill>
                  <a:schemeClr val="bg1"/>
                </a:solidFill>
                <a:latin typeface="Times New Roman" panose="02020603050405020304" charset="0"/>
                <a:cs typeface="Times New Roman" panose="02020603050405020304" charset="0"/>
              </a:rPr>
              <a:t>5</a:t>
            </a:r>
            <a:endParaRPr lang="en-US" sz="4000" spc="-50" dirty="0">
              <a:solidFill>
                <a:schemeClr val="bg1"/>
              </a:solidFill>
              <a:latin typeface="Times New Roman" panose="02020603050405020304" charset="0"/>
              <a:cs typeface="Times New Roman" panose="02020603050405020304" charset="0"/>
            </a:endParaRPr>
          </a:p>
        </p:txBody>
      </p:sp>
      <p:sp>
        <p:nvSpPr>
          <p:cNvPr id="4" name="object 4"/>
          <p:cNvSpPr txBox="1"/>
          <p:nvPr/>
        </p:nvSpPr>
        <p:spPr>
          <a:xfrm>
            <a:off x="3710940" y="4417695"/>
            <a:ext cx="4533265" cy="1405255"/>
          </a:xfrm>
          <a:prstGeom prst="rect">
            <a:avLst/>
          </a:prstGeom>
        </p:spPr>
        <p:txBody>
          <a:bodyPr vert="horz" wrap="square" lIns="0" tIns="12700" rIns="0" bIns="0" rtlCol="0">
            <a:spAutoFit/>
          </a:bodyPr>
          <a:lstStyle/>
          <a:p>
            <a:pPr algn="ctr">
              <a:lnSpc>
                <a:spcPct val="100000"/>
              </a:lnSpc>
              <a:spcBef>
                <a:spcPts val="100"/>
              </a:spcBef>
            </a:pPr>
            <a:r>
              <a:rPr lang="en-US" altLang="zh-CN" sz="2800" dirty="0">
                <a:latin typeface="Times New Roman" panose="02020603050405020304" charset="0"/>
                <a:cs typeface="Times New Roman" panose="02020603050405020304" charset="0"/>
              </a:rPr>
              <a:t>Wangqian Chen</a:t>
            </a:r>
            <a:endParaRPr sz="2000" spc="-50" dirty="0">
              <a:latin typeface="Times New Roman" panose="02020603050405020304" charset="0"/>
              <a:cs typeface="Times New Roman" panose="02020603050405020304" charset="0"/>
            </a:endParaRPr>
          </a:p>
          <a:p>
            <a:pPr algn="ctr">
              <a:lnSpc>
                <a:spcPct val="100000"/>
              </a:lnSpc>
              <a:spcBef>
                <a:spcPts val="100"/>
              </a:spcBef>
            </a:pPr>
            <a:endParaRPr lang="en-US" sz="2000" spc="-50" dirty="0">
              <a:latin typeface="Times New Roman" panose="02020603050405020304" charset="0"/>
              <a:cs typeface="Times New Roman" panose="02020603050405020304" charset="0"/>
            </a:endParaRPr>
          </a:p>
          <a:p>
            <a:pPr algn="ctr">
              <a:lnSpc>
                <a:spcPct val="100000"/>
              </a:lnSpc>
              <a:spcBef>
                <a:spcPts val="100"/>
              </a:spcBef>
            </a:pPr>
            <a:r>
              <a:rPr lang="en-US" altLang="zh-CN" sz="2000" spc="-50" dirty="0">
                <a:latin typeface="Times New Roman" panose="02020603050405020304" charset="0"/>
                <a:cs typeface="Times New Roman" panose="02020603050405020304" charset="0"/>
              </a:rPr>
              <a:t> Contact: </a:t>
            </a:r>
            <a:r>
              <a:rPr lang="en-US" sz="2000" spc="-50" dirty="0">
                <a:latin typeface="Times New Roman" panose="02020603050405020304" charset="0"/>
                <a:cs typeface="Times New Roman" panose="02020603050405020304" charset="0"/>
              </a:rPr>
              <a:t>wangqianchen@link.cuhk.edu.cn</a:t>
            </a:r>
            <a:endParaRPr lang="en-US" sz="2000" spc="-50" dirty="0">
              <a:latin typeface="Times New Roman" panose="02020603050405020304" charset="0"/>
              <a:cs typeface="Times New Roman" panose="02020603050405020304" charset="0"/>
            </a:endParaRPr>
          </a:p>
          <a:p>
            <a:pPr algn="ctr">
              <a:lnSpc>
                <a:spcPct val="100000"/>
              </a:lnSpc>
              <a:spcBef>
                <a:spcPts val="100"/>
              </a:spcBef>
            </a:pPr>
            <a:r>
              <a:rPr sz="2000" dirty="0">
                <a:latin typeface="Times New Roman" panose="02020603050405020304" charset="0"/>
                <a:cs typeface="Times New Roman" panose="02020603050405020304" charset="0"/>
              </a:rPr>
              <a:t>Office</a:t>
            </a:r>
            <a:r>
              <a:rPr sz="2000" spc="-40" dirty="0">
                <a:latin typeface="Times New Roman" panose="02020603050405020304" charset="0"/>
                <a:cs typeface="Times New Roman" panose="02020603050405020304" charset="0"/>
              </a:rPr>
              <a:t> </a:t>
            </a:r>
            <a:r>
              <a:rPr sz="2000" dirty="0">
                <a:latin typeface="Times New Roman" panose="02020603050405020304" charset="0"/>
                <a:cs typeface="Times New Roman" panose="02020603050405020304" charset="0"/>
              </a:rPr>
              <a:t>Hour:</a:t>
            </a:r>
            <a:r>
              <a:rPr sz="2000" spc="-40" dirty="0">
                <a:latin typeface="Times New Roman" panose="02020603050405020304" charset="0"/>
                <a:cs typeface="Times New Roman" panose="02020603050405020304" charset="0"/>
              </a:rPr>
              <a:t> </a:t>
            </a:r>
            <a:r>
              <a:rPr sz="2000" spc="-10" dirty="0">
                <a:latin typeface="Times New Roman" panose="02020603050405020304" charset="0"/>
                <a:cs typeface="Times New Roman" panose="02020603050405020304" charset="0"/>
              </a:rPr>
              <a:t>1</a:t>
            </a:r>
            <a:r>
              <a:rPr lang="en-US" sz="2000" spc="-10" dirty="0">
                <a:latin typeface="Times New Roman" panose="02020603050405020304" charset="0"/>
                <a:cs typeface="Times New Roman" panose="02020603050405020304" charset="0"/>
              </a:rPr>
              <a:t>6</a:t>
            </a:r>
            <a:r>
              <a:rPr sz="2000" spc="-10" dirty="0">
                <a:latin typeface="Times New Roman" panose="02020603050405020304" charset="0"/>
                <a:cs typeface="Times New Roman" panose="02020603050405020304" charset="0"/>
              </a:rPr>
              <a:t>:00-</a:t>
            </a:r>
            <a:r>
              <a:rPr sz="2000" dirty="0">
                <a:latin typeface="Times New Roman" panose="02020603050405020304" charset="0"/>
                <a:cs typeface="Times New Roman" panose="02020603050405020304" charset="0"/>
              </a:rPr>
              <a:t>1</a:t>
            </a:r>
            <a:r>
              <a:rPr lang="en-US" sz="2000" dirty="0">
                <a:latin typeface="Times New Roman" panose="02020603050405020304" charset="0"/>
                <a:cs typeface="Times New Roman" panose="02020603050405020304" charset="0"/>
              </a:rPr>
              <a:t>7</a:t>
            </a:r>
            <a:r>
              <a:rPr sz="2000" dirty="0">
                <a:latin typeface="Times New Roman" panose="02020603050405020304" charset="0"/>
                <a:cs typeface="Times New Roman" panose="02020603050405020304" charset="0"/>
              </a:rPr>
              <a:t>:00</a:t>
            </a:r>
            <a:r>
              <a:rPr sz="2000" spc="-45" dirty="0">
                <a:latin typeface="Times New Roman" panose="02020603050405020304" charset="0"/>
                <a:cs typeface="Times New Roman" panose="02020603050405020304" charset="0"/>
              </a:rPr>
              <a:t> </a:t>
            </a:r>
            <a:r>
              <a:rPr lang="en-US" altLang="zh-CN" sz="2000" dirty="0">
                <a:latin typeface="Times New Roman" panose="02020603050405020304" charset="0"/>
                <a:cs typeface="Times New Roman" panose="02020603050405020304" charset="0"/>
              </a:rPr>
              <a:t>Wed.</a:t>
            </a:r>
            <a:r>
              <a:rPr sz="2000" dirty="0">
                <a:latin typeface="Times New Roman" panose="02020603050405020304" charset="0"/>
                <a:cs typeface="Times New Roman" panose="02020603050405020304" charset="0"/>
              </a:rPr>
              <a:t>,</a:t>
            </a:r>
            <a:r>
              <a:rPr sz="2000" spc="-45" dirty="0">
                <a:latin typeface="Times New Roman" panose="02020603050405020304" charset="0"/>
                <a:cs typeface="Times New Roman" panose="02020603050405020304" charset="0"/>
              </a:rPr>
              <a:t> </a:t>
            </a:r>
            <a:r>
              <a:rPr lang="en-US" sz="2000" spc="-10" dirty="0">
                <a:latin typeface="Times New Roman" panose="02020603050405020304" charset="0"/>
                <a:cs typeface="Times New Roman" panose="02020603050405020304" charset="0"/>
              </a:rPr>
              <a:t>ZX305 </a:t>
            </a:r>
            <a:endParaRPr sz="2000" dirty="0">
              <a:latin typeface="Times New Roman" panose="02020603050405020304" charset="0"/>
              <a:cs typeface="Times New Roman" panose="02020603050405020304" charset="0"/>
            </a:endParaRPr>
          </a:p>
        </p:txBody>
      </p:sp>
      <p:pic>
        <p:nvPicPr>
          <p:cNvPr id="5" name="object 5"/>
          <p:cNvPicPr/>
          <p:nvPr/>
        </p:nvPicPr>
        <p:blipFill>
          <a:blip r:embed="rId1" cstate="print"/>
          <a:stretch>
            <a:fillRect/>
          </a:stretch>
        </p:blipFill>
        <p:spPr>
          <a:xfrm>
            <a:off x="244218" y="195812"/>
            <a:ext cx="4552179" cy="659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1" cstate="print"/>
          <a:stretch>
            <a:fillRect/>
          </a:stretch>
        </p:blipFill>
        <p:spPr>
          <a:xfrm>
            <a:off x="96173" y="6308776"/>
            <a:ext cx="3064421" cy="443772"/>
          </a:xfrm>
          <a:prstGeom prst="rect">
            <a:avLst/>
          </a:prstGeom>
        </p:spPr>
      </p:pic>
      <p:sp>
        <p:nvSpPr>
          <p:cNvPr id="2" name="文本框 1"/>
          <p:cNvSpPr txBox="1"/>
          <p:nvPr/>
        </p:nvSpPr>
        <p:spPr>
          <a:xfrm>
            <a:off x="838200" y="1828800"/>
            <a:ext cx="9269095" cy="64516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Q6. </a:t>
            </a:r>
            <a:r>
              <a:rPr lang="en-US" altLang="zh-CN" sz="1800" dirty="0">
                <a:latin typeface="Times New Roman" panose="02020603050405020304" charset="0"/>
                <a:cs typeface="Times New Roman" panose="02020603050405020304" charset="0"/>
                <a:sym typeface="+mn-ea"/>
              </a:rPr>
              <a:t>For the input waveforms in the following figure, what logic circuit will generate the output waveform shown?</a:t>
            </a:r>
            <a:endParaRPr lang="en-US" altLang="zh-CN" sz="18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6"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lstStyle/>
          <a:p>
            <a:pPr marL="12700">
              <a:lnSpc>
                <a:spcPct val="100000"/>
              </a:lnSpc>
              <a:spcBef>
                <a:spcPts val="100"/>
              </a:spcBef>
            </a:pPr>
            <a:r>
              <a:rPr lang="en-US" altLang="zh-CN" sz="5400" spc="-10" dirty="0">
                <a:latin typeface="Times New Roman" panose="02020603050405020304" charset="0"/>
                <a:cs typeface="Times New Roman" panose="02020603050405020304" charset="0"/>
              </a:rPr>
              <a:t>Pulse Waveform Operation</a:t>
            </a:r>
            <a:endParaRPr lang="en-US" altLang="zh-CN" sz="5400" spc="-10" dirty="0">
              <a:latin typeface="Times New Roman" panose="02020603050405020304" charset="0"/>
              <a:cs typeface="Times New Roman" panose="02020603050405020304" charset="0"/>
            </a:endParaRPr>
          </a:p>
        </p:txBody>
      </p:sp>
      <p:pic>
        <p:nvPicPr>
          <p:cNvPr id="7" name="图片 6"/>
          <p:cNvPicPr>
            <a:picLocks noChangeAspect="1"/>
          </p:cNvPicPr>
          <p:nvPr/>
        </p:nvPicPr>
        <p:blipFill rotWithShape="1">
          <a:blip r:embed="rId2"/>
          <a:srcRect l="20185" t="30433" r="17012" b="12686"/>
          <a:stretch>
            <a:fillRect/>
          </a:stretch>
        </p:blipFill>
        <p:spPr>
          <a:xfrm>
            <a:off x="2907030" y="2209800"/>
            <a:ext cx="7200265" cy="2479040"/>
          </a:xfrm>
          <a:prstGeom prst="rect">
            <a:avLst/>
          </a:prstGeom>
        </p:spPr>
      </p:pic>
      <mc:AlternateContent xmlns:mc="http://schemas.openxmlformats.org/markup-compatibility/2006">
        <mc:Choice xmlns:a14="http://schemas.microsoft.com/office/drawing/2010/main" Requires="a14">
          <p:sp>
            <p:nvSpPr>
              <p:cNvPr id="8" name="TextBox 5"/>
              <p:cNvSpPr txBox="1"/>
              <p:nvPr/>
            </p:nvSpPr>
            <p:spPr>
              <a:xfrm>
                <a:off x="990561" y="4952985"/>
                <a:ext cx="9621522" cy="1001395"/>
              </a:xfrm>
              <a:prstGeom prst="rect">
                <a:avLst/>
              </a:prstGeom>
              <a:noFill/>
              <a:effectLst/>
            </p:spPr>
            <p:txBody>
              <a:bodyPr wrap="square" rtlCol="0">
                <a:spAutoFit/>
              </a:bodyPr>
              <a:p>
                <a:r>
                  <a:rPr lang="en-US" altLang="zh-CN" sz="2000" dirty="0">
                    <a:latin typeface="Times New Roman" panose="02020603050405020304" charset="0"/>
                    <a:ea typeface="微软雅黑" panose="020B0503020204020204" charset="-122"/>
                    <a:cs typeface="Times New Roman" panose="02020603050405020304" charset="0"/>
                  </a:rPr>
                  <a:t>The logic circuit is:</a:t>
                </a:r>
                <a:endParaRPr lang="en-US" altLang="zh-CN" sz="2000" dirty="0">
                  <a:latin typeface="Times New Roman" panose="02020603050405020304" charset="0"/>
                  <a:ea typeface="微软雅黑" panose="020B0503020204020204" charset="-122"/>
                  <a:cs typeface="Times New Roman" panose="02020603050405020304" charset="0"/>
                </a:endParaRPr>
              </a:p>
              <a:p>
                <a:endParaRPr lang="en-US" altLang="zh-CN" sz="2000" dirty="0">
                  <a:latin typeface="微软雅黑" panose="020B0503020204020204" charset="-122"/>
                  <a:ea typeface="微软雅黑" panose="020B0503020204020204" charset="-122"/>
                </a:endParaRPr>
              </a:p>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𝐵𝐶</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𝐵</m:t>
                              </m:r>
                            </m:e>
                          </m:acc>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𝐶</m:t>
                              </m:r>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𝐵</m:t>
                              </m:r>
                            </m:e>
                          </m:acc>
                          <m:r>
                            <a:rPr lang="en-US" altLang="zh-CN" sz="2000" b="0" i="1" smtClean="0">
                              <a:latin typeface="Cambria Math" panose="02040503050406030204" pitchFamily="18" charset="0"/>
                            </a:rPr>
                            <m:t>𝐶</m:t>
                          </m:r>
                        </m:e>
                      </m:d>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A</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𝐵</m:t>
                          </m:r>
                        </m:e>
                      </m:ac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en-US" altLang="zh-CN" sz="2000" b="0" dirty="0">
                  <a:latin typeface="微软雅黑" panose="020B0503020204020204" charset="-122"/>
                </a:endParaRPr>
              </a:p>
            </p:txBody>
          </p:sp>
        </mc:Choice>
        <mc:Fallback>
          <p:sp>
            <p:nvSpPr>
              <p:cNvPr id="8" name="TextBox 5"/>
              <p:cNvSpPr txBox="1">
                <a:spLocks noRot="1" noChangeAspect="1" noMove="1" noResize="1" noEditPoints="1" noAdjustHandles="1" noChangeArrowheads="1" noChangeShapeType="1" noTextEdit="1"/>
              </p:cNvSpPr>
              <p:nvPr/>
            </p:nvSpPr>
            <p:spPr>
              <a:xfrm>
                <a:off x="990561" y="4952985"/>
                <a:ext cx="9621522" cy="1001395"/>
              </a:xfrm>
              <a:prstGeom prst="rect">
                <a:avLst/>
              </a:prstGeom>
              <a:blipFill rotWithShape="1">
                <a:blip r:embed="rId3"/>
                <a:stretch>
                  <a:fillRect l="-6" t="-62" r="6" b="62"/>
                </a:stretch>
              </a:blipFill>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1" cstate="print"/>
          <a:stretch>
            <a:fillRect/>
          </a:stretch>
        </p:blipFill>
        <p:spPr>
          <a:xfrm>
            <a:off x="96173" y="6308776"/>
            <a:ext cx="3064421" cy="443772"/>
          </a:xfrm>
          <a:prstGeom prst="rect">
            <a:avLst/>
          </a:prstGeom>
        </p:spPr>
      </p:pic>
      <p:sp>
        <p:nvSpPr>
          <p:cNvPr id="2" name="文本框 1"/>
          <p:cNvSpPr txBox="1"/>
          <p:nvPr/>
        </p:nvSpPr>
        <p:spPr>
          <a:xfrm>
            <a:off x="838200" y="1828800"/>
            <a:ext cx="9269095" cy="36830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Q7. </a:t>
            </a:r>
            <a:r>
              <a:rPr lang="en-US" altLang="zh-CN" sz="1800" dirty="0">
                <a:latin typeface="Times New Roman" panose="02020603050405020304" charset="0"/>
                <a:cs typeface="Times New Roman" panose="02020603050405020304" charset="0"/>
                <a:sym typeface="+mn-ea"/>
              </a:rPr>
              <a:t>Write down</a:t>
            </a:r>
            <a:r>
              <a:rPr lang="en-US" altLang="zh-CN" sz="1800" dirty="0">
                <a:latin typeface="Times New Roman" panose="02020603050405020304" charset="0"/>
                <a:cs typeface="Times New Roman" panose="02020603050405020304" charset="0"/>
                <a:sym typeface="+mn-ea"/>
              </a:rPr>
              <a:t> the output waveform</a:t>
            </a:r>
            <a:endParaRPr lang="en-US" altLang="zh-CN" sz="18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6"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p>
            <a:pPr marL="12700">
              <a:lnSpc>
                <a:spcPct val="100000"/>
              </a:lnSpc>
              <a:spcBef>
                <a:spcPts val="100"/>
              </a:spcBef>
            </a:pPr>
            <a:r>
              <a:rPr lang="en-US" altLang="zh-CN" sz="5400" spc="-10" dirty="0">
                <a:latin typeface="Times New Roman" panose="02020603050405020304" charset="0"/>
                <a:cs typeface="Times New Roman" panose="02020603050405020304" charset="0"/>
                <a:sym typeface="+mn-ea"/>
              </a:rPr>
              <a:t>Pulse Waveform Operation</a:t>
            </a:r>
            <a:endParaRPr lang="en-US" altLang="zh-CN" sz="5400" spc="-10" dirty="0">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2"/>
          <a:stretch>
            <a:fillRect/>
          </a:stretch>
        </p:blipFill>
        <p:spPr>
          <a:xfrm>
            <a:off x="2057400" y="2362200"/>
            <a:ext cx="7233920" cy="1295400"/>
          </a:xfrm>
          <a:prstGeom prst="rect">
            <a:avLst/>
          </a:prstGeom>
        </p:spPr>
      </p:pic>
      <p:pic>
        <p:nvPicPr>
          <p:cNvPr id="7" name="图片 6"/>
          <p:cNvPicPr>
            <a:picLocks noChangeAspect="1"/>
          </p:cNvPicPr>
          <p:nvPr/>
        </p:nvPicPr>
        <p:blipFill>
          <a:blip r:embed="rId3"/>
          <a:stretch>
            <a:fillRect/>
          </a:stretch>
        </p:blipFill>
        <p:spPr>
          <a:xfrm>
            <a:off x="2286000" y="4343400"/>
            <a:ext cx="2762250" cy="476250"/>
          </a:xfrm>
          <a:prstGeom prst="rect">
            <a:avLst/>
          </a:prstGeom>
        </p:spPr>
      </p:pic>
      <p:pic>
        <p:nvPicPr>
          <p:cNvPr id="8" name="图片 7"/>
          <p:cNvPicPr>
            <a:picLocks noChangeAspect="1"/>
          </p:cNvPicPr>
          <p:nvPr/>
        </p:nvPicPr>
        <p:blipFill>
          <a:blip r:embed="rId4"/>
          <a:stretch>
            <a:fillRect/>
          </a:stretch>
        </p:blipFill>
        <p:spPr>
          <a:xfrm>
            <a:off x="6019800" y="4114800"/>
            <a:ext cx="3629660" cy="1366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1" cstate="print"/>
          <a:stretch>
            <a:fillRect/>
          </a:stretch>
        </p:blipFill>
        <p:spPr>
          <a:xfrm>
            <a:off x="96173" y="6308776"/>
            <a:ext cx="3064421" cy="443772"/>
          </a:xfrm>
          <a:prstGeom prst="rect">
            <a:avLst/>
          </a:prstGeom>
        </p:spPr>
      </p:pic>
      <p:sp>
        <p:nvSpPr>
          <p:cNvPr id="2" name="文本框 1"/>
          <p:cNvSpPr txBox="1"/>
          <p:nvPr/>
        </p:nvSpPr>
        <p:spPr>
          <a:xfrm>
            <a:off x="838200" y="1828800"/>
            <a:ext cx="9269095" cy="119888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Q8. </a:t>
            </a:r>
            <a:r>
              <a:rPr lang="en-US" altLang="zh-CN" sz="1800" dirty="0">
                <a:latin typeface="Times New Roman" panose="02020603050405020304" charset="0"/>
                <a:cs typeface="Times New Roman" panose="02020603050405020304" charset="0"/>
                <a:sym typeface="+mn-ea"/>
              </a:rPr>
              <a:t>Figure (a) is a logic circuit under test. Figure (b) shows the waveforms as observed on a logic analyzer. The output waveform is incorrect for the inputs that are applied to the circuit. Assuming that one gate in the circuit has failed, with its output either an apparent constant HIGH or a constant LOW. Determine the faulty gate and the type of failure.</a:t>
            </a:r>
            <a:endParaRPr lang="en-US" altLang="zh-CN" sz="18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6"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p>
            <a:pPr marL="12700">
              <a:lnSpc>
                <a:spcPct val="100000"/>
              </a:lnSpc>
              <a:spcBef>
                <a:spcPts val="100"/>
              </a:spcBef>
            </a:pPr>
            <a:r>
              <a:rPr lang="en-US" altLang="zh-CN" sz="5400" spc="-10" dirty="0">
                <a:latin typeface="Times New Roman" panose="02020603050405020304" charset="0"/>
                <a:cs typeface="Times New Roman" panose="02020603050405020304" charset="0"/>
              </a:rPr>
              <a:t>Basic Combinational Logic Analysis</a:t>
            </a:r>
            <a:endParaRPr lang="en-US" altLang="zh-CN" sz="5400" spc="-10" dirty="0">
              <a:latin typeface="Times New Roman" panose="02020603050405020304" charset="0"/>
              <a:cs typeface="Times New Roman" panose="02020603050405020304" charset="0"/>
            </a:endParaRPr>
          </a:p>
        </p:txBody>
      </p:sp>
      <p:pic>
        <p:nvPicPr>
          <p:cNvPr id="5" name="图片 4"/>
          <p:cNvPicPr>
            <a:picLocks noChangeAspect="1"/>
          </p:cNvPicPr>
          <p:nvPr/>
        </p:nvPicPr>
        <p:blipFill rotWithShape="1">
          <a:blip r:embed="rId2"/>
          <a:srcRect t="27328" b="7165"/>
          <a:stretch>
            <a:fillRect/>
          </a:stretch>
        </p:blipFill>
        <p:spPr>
          <a:xfrm>
            <a:off x="2660015" y="3048000"/>
            <a:ext cx="7635875" cy="2615565"/>
          </a:xfrm>
          <a:prstGeom prst="rect">
            <a:avLst/>
          </a:prstGeom>
        </p:spPr>
      </p:pic>
      <p:pic>
        <p:nvPicPr>
          <p:cNvPr id="3" name="图片 2"/>
          <p:cNvPicPr>
            <a:picLocks noChangeAspect="1"/>
          </p:cNvPicPr>
          <p:nvPr/>
        </p:nvPicPr>
        <p:blipFill>
          <a:blip r:embed="rId3"/>
          <a:stretch>
            <a:fillRect/>
          </a:stretch>
        </p:blipFill>
        <p:spPr>
          <a:xfrm>
            <a:off x="3733800" y="5705475"/>
            <a:ext cx="6445250" cy="806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1" cstate="print"/>
          <a:stretch>
            <a:fillRect/>
          </a:stretch>
        </p:blipFill>
        <p:spPr>
          <a:xfrm>
            <a:off x="96173" y="6308776"/>
            <a:ext cx="3064421" cy="443772"/>
          </a:xfrm>
          <a:prstGeom prst="rect">
            <a:avLst/>
          </a:prstGeom>
        </p:spPr>
      </p:pic>
      <p:sp>
        <p:nvSpPr>
          <p:cNvPr id="2" name="文本框 1"/>
          <p:cNvSpPr txBox="1"/>
          <p:nvPr/>
        </p:nvSpPr>
        <p:spPr>
          <a:xfrm>
            <a:off x="838200" y="1828800"/>
            <a:ext cx="9269095" cy="64516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Q8. </a:t>
            </a:r>
            <a:r>
              <a:rPr lang="en-US" altLang="zh-CN" sz="1800" dirty="0">
                <a:latin typeface="Times New Roman" panose="02020603050405020304" charset="0"/>
                <a:cs typeface="Times New Roman" panose="02020603050405020304" charset="0"/>
                <a:sym typeface="+mn-ea"/>
              </a:rPr>
              <a:t>For the input waveforms in the following figure, what logic circuit will generate the output waveform shown?</a:t>
            </a:r>
            <a:endParaRPr lang="en-US" altLang="zh-CN" sz="18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6"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p>
            <a:pPr marL="12700">
              <a:lnSpc>
                <a:spcPct val="100000"/>
              </a:lnSpc>
              <a:spcBef>
                <a:spcPts val="100"/>
              </a:spcBef>
            </a:pPr>
            <a:r>
              <a:rPr lang="en-US" altLang="zh-CN" sz="5400" spc="-10" dirty="0">
                <a:latin typeface="Times New Roman" panose="02020603050405020304" charset="0"/>
                <a:cs typeface="Times New Roman" panose="02020603050405020304" charset="0"/>
              </a:rPr>
              <a:t>Basic Combinational Logic Analysis</a:t>
            </a:r>
            <a:endParaRPr lang="en-US" altLang="zh-CN" sz="5400" spc="-10" dirty="0">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6629400" y="2133600"/>
            <a:ext cx="3930650" cy="409575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1752405" y="5029228"/>
                <a:ext cx="4279713" cy="647485"/>
              </a:xfrm>
              <a:prstGeom prst="rect">
                <a:avLst/>
              </a:prstGeom>
              <a:noFill/>
            </p:spPr>
            <p:txBody>
              <a:bodyPr wrap="square">
                <a:spAutoFit/>
              </a:bodyPr>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acc>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acc>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e>
                      </m:acc>
                      <m:r>
                        <a:rPr lang="en-US" altLang="zh-CN" b="0" i="1" smtClean="0">
                          <a:latin typeface="Cambria Math" panose="02040503050406030204" pitchFamily="18" charset="0"/>
                        </a:rPr>
                        <m:t>, </m:t>
                      </m:r>
                    </m:oMath>
                  </m:oMathPara>
                </a14:m>
                <a:endParaRPr lang="en-US" altLang="zh-CN"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e>
                      </m:acc>
                      <m:r>
                        <a:rPr lang="en-US" altLang="zh-CN" b="0" i="1" smtClean="0">
                          <a:latin typeface="Cambria Math" panose="02040503050406030204" pitchFamily="18" charset="0"/>
                        </a:rPr>
                        <m:t> </m:t>
                      </m:r>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1752405" y="5029228"/>
                <a:ext cx="4279713" cy="647485"/>
              </a:xfrm>
              <a:prstGeom prst="rect">
                <a:avLst/>
              </a:prstGeom>
              <a:blipFill rotWithShape="1">
                <a:blip r:embed="rId3"/>
                <a:stretch>
                  <a:fillRect l="-10" t="-4" r="6" b="69"/>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2438400" y="3048000"/>
            <a:ext cx="2571750" cy="1492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1" cstate="print"/>
          <a:stretch>
            <a:fillRect/>
          </a:stretch>
        </p:blipFill>
        <p:spPr>
          <a:xfrm>
            <a:off x="96173" y="6308776"/>
            <a:ext cx="3064421" cy="443772"/>
          </a:xfrm>
          <a:prstGeom prst="rect">
            <a:avLst/>
          </a:prstGeom>
        </p:spPr>
      </p:pic>
      <p:sp>
        <p:nvSpPr>
          <p:cNvPr id="2" name="文本框 1"/>
          <p:cNvSpPr txBox="1"/>
          <p:nvPr/>
        </p:nvSpPr>
        <p:spPr>
          <a:xfrm>
            <a:off x="838200" y="1828800"/>
            <a:ext cx="9269095" cy="36830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Q9.</a:t>
            </a:r>
            <a:endParaRPr lang="en-US" altLang="zh-CN" sz="18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6"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p>
            <a:pPr marL="12700">
              <a:lnSpc>
                <a:spcPct val="100000"/>
              </a:lnSpc>
              <a:spcBef>
                <a:spcPts val="100"/>
              </a:spcBef>
            </a:pPr>
            <a:r>
              <a:rPr lang="en-US" altLang="zh-CN" sz="5400" spc="-10" dirty="0">
                <a:latin typeface="Times New Roman" panose="02020603050405020304" charset="0"/>
                <a:cs typeface="Times New Roman" panose="02020603050405020304" charset="0"/>
              </a:rPr>
              <a:t>Basic Combinational Logic Analysis</a:t>
            </a:r>
            <a:endParaRPr lang="en-US" altLang="zh-CN" sz="5400" spc="-10" dirty="0">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2057400" y="1905000"/>
            <a:ext cx="7736205" cy="2984500"/>
          </a:xfrm>
          <a:prstGeom prst="rect">
            <a:avLst/>
          </a:prstGeom>
        </p:spPr>
      </p:pic>
      <p:pic>
        <p:nvPicPr>
          <p:cNvPr id="7" name="图片 6"/>
          <p:cNvPicPr>
            <a:picLocks noChangeAspect="1"/>
          </p:cNvPicPr>
          <p:nvPr/>
        </p:nvPicPr>
        <p:blipFill>
          <a:blip r:embed="rId3"/>
          <a:stretch>
            <a:fillRect/>
          </a:stretch>
        </p:blipFill>
        <p:spPr>
          <a:xfrm>
            <a:off x="3048000" y="5257800"/>
            <a:ext cx="6883400" cy="1130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1" cstate="print"/>
          <a:stretch>
            <a:fillRect/>
          </a:stretch>
        </p:blipFill>
        <p:spPr>
          <a:xfrm>
            <a:off x="96173" y="6308776"/>
            <a:ext cx="3064421" cy="443772"/>
          </a:xfrm>
          <a:prstGeom prst="rect">
            <a:avLst/>
          </a:prstGeom>
        </p:spPr>
      </p:pic>
      <p:sp>
        <p:nvSpPr>
          <p:cNvPr id="2" name="文本框 1"/>
          <p:cNvSpPr txBox="1"/>
          <p:nvPr/>
        </p:nvSpPr>
        <p:spPr>
          <a:xfrm>
            <a:off x="838200" y="1828800"/>
            <a:ext cx="9269095" cy="36830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Q9. </a:t>
            </a:r>
            <a:endParaRPr lang="en-US" altLang="zh-CN" sz="1800">
              <a:solidFill>
                <a:srgbClr val="000000"/>
              </a:solidFill>
              <a:latin typeface="Times New Roman" panose="02020603050405020304" charset="0"/>
              <a:ea typeface="微软雅黑" panose="020B0503020204020204" charset="-122"/>
              <a:cs typeface="Times New Roman" panose="02020603050405020304" charset="0"/>
            </a:endParaRPr>
          </a:p>
        </p:txBody>
      </p:sp>
      <p:sp>
        <p:nvSpPr>
          <p:cNvPr id="6"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p>
            <a:pPr marL="12700">
              <a:lnSpc>
                <a:spcPct val="100000"/>
              </a:lnSpc>
              <a:spcBef>
                <a:spcPts val="100"/>
              </a:spcBef>
            </a:pPr>
            <a:r>
              <a:rPr lang="en-US" altLang="zh-CN" sz="5400" spc="-10" dirty="0">
                <a:latin typeface="Times New Roman" panose="02020603050405020304" charset="0"/>
                <a:cs typeface="Times New Roman" panose="02020603050405020304" charset="0"/>
              </a:rPr>
              <a:t>Basic Combinational Logic Analysis</a:t>
            </a:r>
            <a:endParaRPr lang="en-US" altLang="zh-CN" sz="5400" spc="-10" dirty="0">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2"/>
          <a:stretch>
            <a:fillRect/>
          </a:stretch>
        </p:blipFill>
        <p:spPr>
          <a:xfrm>
            <a:off x="1676400" y="2368550"/>
            <a:ext cx="3321050" cy="2724150"/>
          </a:xfrm>
          <a:prstGeom prst="rect">
            <a:avLst/>
          </a:prstGeom>
        </p:spPr>
      </p:pic>
      <p:pic>
        <p:nvPicPr>
          <p:cNvPr id="5" name="图片 4"/>
          <p:cNvPicPr>
            <a:picLocks noChangeAspect="1"/>
          </p:cNvPicPr>
          <p:nvPr/>
        </p:nvPicPr>
        <p:blipFill>
          <a:blip r:embed="rId3"/>
          <a:stretch>
            <a:fillRect/>
          </a:stretch>
        </p:blipFill>
        <p:spPr>
          <a:xfrm>
            <a:off x="5410200" y="2133600"/>
            <a:ext cx="4978400" cy="39052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6834" y="2272791"/>
            <a:ext cx="6691630" cy="1782445"/>
          </a:xfrm>
          <a:prstGeom prst="rect">
            <a:avLst/>
          </a:prstGeom>
        </p:spPr>
        <p:txBody>
          <a:bodyPr vert="horz" wrap="square" lIns="0" tIns="12700" rIns="0" bIns="0" rtlCol="0">
            <a:spAutoFit/>
          </a:bodyPr>
          <a:lstStyle/>
          <a:p>
            <a:pPr marL="12700">
              <a:lnSpc>
                <a:spcPct val="100000"/>
              </a:lnSpc>
              <a:spcBef>
                <a:spcPts val="100"/>
              </a:spcBef>
            </a:pPr>
            <a:r>
              <a:rPr sz="11500" dirty="0">
                <a:latin typeface="Times New Roman" panose="02020603050405020304" charset="0"/>
                <a:cs typeface="Times New Roman" panose="02020603050405020304" charset="0"/>
              </a:rPr>
              <a:t>Thank</a:t>
            </a:r>
            <a:r>
              <a:rPr sz="11500" spc="-5" dirty="0">
                <a:latin typeface="Times New Roman" panose="02020603050405020304" charset="0"/>
                <a:cs typeface="Times New Roman" panose="02020603050405020304" charset="0"/>
              </a:rPr>
              <a:t> </a:t>
            </a:r>
            <a:r>
              <a:rPr sz="11500" spc="-20" dirty="0">
                <a:latin typeface="Times New Roman" panose="02020603050405020304" charset="0"/>
                <a:cs typeface="Times New Roman" panose="02020603050405020304" charset="0"/>
              </a:rPr>
              <a:t>You!</a:t>
            </a:r>
            <a:endParaRPr sz="1150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218" y="309372"/>
            <a:ext cx="9130030" cy="843280"/>
          </a:xfrm>
          <a:prstGeom prst="rect">
            <a:avLst/>
          </a:prstGeom>
        </p:spPr>
        <p:txBody>
          <a:bodyPr vert="horz" wrap="square" lIns="0" tIns="12700" rIns="0" bIns="0" rtlCol="0">
            <a:spAutoFit/>
          </a:bodyPr>
          <a:lstStyle/>
          <a:p>
            <a:pPr marL="12700">
              <a:lnSpc>
                <a:spcPct val="100000"/>
              </a:lnSpc>
              <a:spcBef>
                <a:spcPts val="100"/>
              </a:spcBef>
            </a:pPr>
            <a:r>
              <a:rPr lang="en-US" altLang="zh-CN" sz="5400" spc="-10" dirty="0">
                <a:latin typeface="Times New Roman" panose="02020603050405020304" charset="0"/>
                <a:cs typeface="Times New Roman" panose="02020603050405020304" charset="0"/>
              </a:rPr>
              <a:t>Combinational Logic Analysis</a:t>
            </a:r>
            <a:endParaRPr lang="en-US" altLang="zh-CN" sz="5400" spc="-10" dirty="0">
              <a:latin typeface="Times New Roman" panose="02020603050405020304" charset="0"/>
              <a:cs typeface="Times New Roman" panose="02020603050405020304" charset="0"/>
            </a:endParaRPr>
          </a:p>
        </p:txBody>
      </p:sp>
      <p:pic>
        <p:nvPicPr>
          <p:cNvPr id="4" name="object 4"/>
          <p:cNvPicPr/>
          <p:nvPr/>
        </p:nvPicPr>
        <p:blipFill>
          <a:blip r:embed="rId1" cstate="print"/>
          <a:stretch>
            <a:fillRect/>
          </a:stretch>
        </p:blipFill>
        <p:spPr>
          <a:xfrm>
            <a:off x="96173" y="6308776"/>
            <a:ext cx="3064421" cy="443772"/>
          </a:xfrm>
          <a:prstGeom prst="rect">
            <a:avLst/>
          </a:prstGeom>
        </p:spPr>
      </p:pic>
      <p:sp>
        <p:nvSpPr>
          <p:cNvPr id="5" name="文本框 4"/>
          <p:cNvSpPr txBox="1"/>
          <p:nvPr/>
        </p:nvSpPr>
        <p:spPr>
          <a:xfrm>
            <a:off x="871220" y="2057400"/>
            <a:ext cx="10711180" cy="3230245"/>
          </a:xfrm>
          <a:prstGeom prst="rect">
            <a:avLst/>
          </a:prstGeom>
        </p:spPr>
        <p:txBody>
          <a:bodyPr wrap="square">
            <a:spAutoFit/>
          </a:bodyPr>
          <a:p>
            <a:pPr marL="0" indent="0">
              <a:buFont typeface="Wingdings" panose="05000000000000000000" charset="0"/>
              <a:buNone/>
            </a:pPr>
            <a:r>
              <a:rPr lang="en-US" altLang="zh-CN" sz="3600" b="1">
                <a:solidFill>
                  <a:srgbClr val="000000"/>
                </a:solidFill>
                <a:latin typeface="Times New Roman" panose="02020603050405020304"/>
                <a:ea typeface="Times New Roman" panose="02020603050405020304"/>
              </a:rPr>
              <a:t>Outline </a:t>
            </a:r>
            <a:endParaRPr lang="en-US" altLang="zh-CN" sz="3600" b="1">
              <a:solidFill>
                <a:srgbClr val="000000"/>
              </a:solidFill>
              <a:latin typeface="Times New Roman" panose="02020603050405020304"/>
              <a:ea typeface="Times New Roman" panose="02020603050405020304"/>
            </a:endParaRPr>
          </a:p>
          <a:p>
            <a:pPr marL="457200" lvl="6" indent="-457200">
              <a:buFont typeface="Wingdings" panose="05000000000000000000" charset="0"/>
              <a:buChar char="Ø"/>
            </a:pPr>
            <a:r>
              <a:rPr lang="en-US" altLang="zh-CN" sz="2800">
                <a:solidFill>
                  <a:srgbClr val="000000"/>
                </a:solidFill>
                <a:latin typeface="Times New Roman" panose="02020603050405020304"/>
                <a:ea typeface="Times New Roman" panose="02020603050405020304"/>
              </a:rPr>
              <a:t>Analyze basic combinational logic circuits and write the Boolean output expression. </a:t>
            </a:r>
            <a:endParaRPr lang="en-US" altLang="zh-CN" sz="2800">
              <a:solidFill>
                <a:srgbClr val="000000"/>
              </a:solidFill>
              <a:latin typeface="Times New Roman" panose="02020603050405020304"/>
              <a:ea typeface="Times New Roman" panose="02020603050405020304"/>
            </a:endParaRPr>
          </a:p>
          <a:p>
            <a:pPr marL="457200" lvl="3" indent="-457200">
              <a:buFont typeface="Wingdings" panose="05000000000000000000" charset="0"/>
              <a:buChar char="Ø"/>
            </a:pPr>
            <a:r>
              <a:rPr lang="en-US" altLang="zh-CN" sz="2800">
                <a:solidFill>
                  <a:srgbClr val="000000"/>
                </a:solidFill>
                <a:latin typeface="Times New Roman" panose="02020603050405020304"/>
                <a:ea typeface="Times New Roman" panose="02020603050405020304"/>
              </a:rPr>
              <a:t>Develop a truth table from the output expression for a combinational logic circuit. </a:t>
            </a:r>
            <a:endParaRPr lang="en-US" altLang="zh-CN" sz="2800">
              <a:solidFill>
                <a:srgbClr val="000000"/>
              </a:solidFill>
              <a:latin typeface="Times New Roman" panose="02020603050405020304"/>
              <a:ea typeface="Times New Roman" panose="02020603050405020304"/>
            </a:endParaRPr>
          </a:p>
          <a:p>
            <a:pPr marL="457200" lvl="3" indent="-457200">
              <a:buFont typeface="Wingdings" panose="05000000000000000000" charset="0"/>
              <a:buChar char="Ø"/>
            </a:pPr>
            <a:r>
              <a:rPr lang="en-US" altLang="zh-CN" sz="2800">
                <a:solidFill>
                  <a:srgbClr val="000000"/>
                </a:solidFill>
                <a:latin typeface="Times New Roman" panose="02020603050405020304"/>
                <a:ea typeface="Times New Roman" panose="02020603050405020304"/>
              </a:rPr>
              <a:t>Design a combinational logic circuit. </a:t>
            </a:r>
            <a:endParaRPr lang="en-US" altLang="zh-CN" sz="2800">
              <a:solidFill>
                <a:srgbClr val="000000"/>
              </a:solidFill>
              <a:latin typeface="Times New Roman" panose="02020603050405020304"/>
              <a:ea typeface="Times New Roman" panose="02020603050405020304"/>
            </a:endParaRPr>
          </a:p>
          <a:p>
            <a:pPr marL="457200" lvl="3" indent="-457200">
              <a:buFont typeface="Wingdings" panose="05000000000000000000" charset="0"/>
              <a:buChar char="Ø"/>
            </a:pPr>
            <a:r>
              <a:rPr lang="en-US" altLang="zh-CN" sz="2800">
                <a:solidFill>
                  <a:srgbClr val="000000"/>
                </a:solidFill>
                <a:latin typeface="Times New Roman" panose="02020603050405020304"/>
                <a:ea typeface="Times New Roman" panose="02020603050405020304"/>
              </a:rPr>
              <a:t>Analyze the operation of logic circuits with pulse inputs.</a:t>
            </a:r>
            <a:endParaRPr lang="en-US" altLang="zh-CN" sz="2800">
              <a:solidFill>
                <a:srgbClr val="000000"/>
              </a:solidFill>
              <a:latin typeface="Times New Roman" panose="02020603050405020304"/>
              <a:ea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lstStyle/>
          <a:p>
            <a:pPr marL="12700">
              <a:lnSpc>
                <a:spcPct val="100000"/>
              </a:lnSpc>
              <a:spcBef>
                <a:spcPts val="100"/>
              </a:spcBef>
            </a:pPr>
            <a:r>
              <a:rPr lang="en-US" altLang="zh-CN" sz="5400" spc="-10" dirty="0">
                <a:latin typeface="Times New Roman" panose="02020603050405020304" charset="0"/>
                <a:cs typeface="Times New Roman" panose="02020603050405020304" charset="0"/>
              </a:rPr>
              <a:t>Basic Combinational Logic Analysis</a:t>
            </a:r>
            <a:endParaRPr lang="en-US" altLang="zh-CN" sz="5400" spc="-10" dirty="0">
              <a:latin typeface="Times New Roman" panose="02020603050405020304" charset="0"/>
              <a:cs typeface="Times New Roman" panose="02020603050405020304" charset="0"/>
            </a:endParaRPr>
          </a:p>
        </p:txBody>
      </p:sp>
      <p:pic>
        <p:nvPicPr>
          <p:cNvPr id="4" name="object 4"/>
          <p:cNvPicPr/>
          <p:nvPr/>
        </p:nvPicPr>
        <p:blipFill>
          <a:blip r:embed="rId1" cstate="print"/>
          <a:stretch>
            <a:fillRect/>
          </a:stretch>
        </p:blipFill>
        <p:spPr>
          <a:xfrm>
            <a:off x="96173" y="6308776"/>
            <a:ext cx="3064421" cy="443772"/>
          </a:xfrm>
          <a:prstGeom prst="rect">
            <a:avLst/>
          </a:prstGeom>
        </p:spPr>
      </p:pic>
      <p:pic>
        <p:nvPicPr>
          <p:cNvPr id="6" name="图片 5"/>
          <p:cNvPicPr>
            <a:picLocks noChangeAspect="1"/>
          </p:cNvPicPr>
          <p:nvPr/>
        </p:nvPicPr>
        <p:blipFill>
          <a:blip r:embed="rId2"/>
          <a:stretch>
            <a:fillRect/>
          </a:stretch>
        </p:blipFill>
        <p:spPr>
          <a:xfrm>
            <a:off x="50165" y="1676400"/>
            <a:ext cx="12067540" cy="51460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lstStyle/>
          <a:p>
            <a:pPr marL="12700">
              <a:lnSpc>
                <a:spcPct val="100000"/>
              </a:lnSpc>
              <a:spcBef>
                <a:spcPts val="100"/>
              </a:spcBef>
            </a:pPr>
            <a:r>
              <a:rPr lang="en-US" altLang="zh-CN" sz="5400" spc="-10" dirty="0">
                <a:latin typeface="Times New Roman" panose="02020603050405020304" charset="0"/>
                <a:cs typeface="Times New Roman" panose="02020603050405020304" charset="0"/>
              </a:rPr>
              <a:t>Basic Combinational Logic Analysis</a:t>
            </a:r>
            <a:endParaRPr lang="en-US" altLang="zh-CN" sz="5400" spc="-10" dirty="0">
              <a:latin typeface="Times New Roman" panose="02020603050405020304" charset="0"/>
              <a:cs typeface="Times New Roman" panose="02020603050405020304" charset="0"/>
            </a:endParaRPr>
          </a:p>
        </p:txBody>
      </p:sp>
      <p:pic>
        <p:nvPicPr>
          <p:cNvPr id="4" name="object 4"/>
          <p:cNvPicPr/>
          <p:nvPr/>
        </p:nvPicPr>
        <p:blipFill>
          <a:blip r:embed="rId1" cstate="print"/>
          <a:stretch>
            <a:fillRect/>
          </a:stretch>
        </p:blipFill>
        <p:spPr>
          <a:xfrm>
            <a:off x="96173" y="6308776"/>
            <a:ext cx="3064421" cy="443772"/>
          </a:xfrm>
          <a:prstGeom prst="rect">
            <a:avLst/>
          </a:prstGeom>
        </p:spPr>
      </p:pic>
      <p:sp>
        <p:nvSpPr>
          <p:cNvPr id="3" name="文本框 2"/>
          <p:cNvSpPr txBox="1"/>
          <p:nvPr/>
        </p:nvSpPr>
        <p:spPr>
          <a:xfrm>
            <a:off x="838200" y="1828800"/>
            <a:ext cx="9445625" cy="368300"/>
          </a:xfrm>
          <a:prstGeom prst="rect">
            <a:avLst/>
          </a:prstGeom>
        </p:spPr>
        <p:txBody>
          <a:bodyPr wrap="square">
            <a:spAutoFit/>
          </a:bodyPr>
          <a:p>
            <a:r>
              <a:rPr lang="en-US" altLang="zh-CN" sz="1800">
                <a:solidFill>
                  <a:srgbClr val="000000"/>
                </a:solidFill>
                <a:latin typeface="Times New Roman" panose="02020603050405020304" charset="0"/>
                <a:ea typeface="Times New Roman" panose="02020603050405020304"/>
                <a:cs typeface="Times New Roman" panose="02020603050405020304" charset="0"/>
              </a:rPr>
              <a:t>Q1. Write the output expression for each circuit in Figure 5–54</a:t>
            </a:r>
            <a:endParaRPr lang="en-US" altLang="zh-CN" sz="1800">
              <a:solidFill>
                <a:srgbClr val="000000"/>
              </a:solidFill>
              <a:latin typeface="Times New Roman" panose="02020603050405020304" charset="0"/>
              <a:ea typeface="Times New Roman" panose="02020603050405020304"/>
              <a:cs typeface="Times New Roman" panose="02020603050405020304" charset="0"/>
            </a:endParaRPr>
          </a:p>
        </p:txBody>
      </p:sp>
      <p:pic>
        <p:nvPicPr>
          <p:cNvPr id="5" name="图片 4"/>
          <p:cNvPicPr>
            <a:picLocks noChangeAspect="1"/>
          </p:cNvPicPr>
          <p:nvPr/>
        </p:nvPicPr>
        <p:blipFill>
          <a:blip r:embed="rId2"/>
          <a:stretch>
            <a:fillRect/>
          </a:stretch>
        </p:blipFill>
        <p:spPr>
          <a:xfrm>
            <a:off x="1295400" y="2708275"/>
            <a:ext cx="3562985" cy="1400175"/>
          </a:xfrm>
          <a:prstGeom prst="rect">
            <a:avLst/>
          </a:prstGeom>
        </p:spPr>
      </p:pic>
      <p:pic>
        <p:nvPicPr>
          <p:cNvPr id="7" name="图片 6"/>
          <p:cNvPicPr>
            <a:picLocks noChangeAspect="1"/>
          </p:cNvPicPr>
          <p:nvPr/>
        </p:nvPicPr>
        <p:blipFill>
          <a:blip r:embed="rId3"/>
          <a:stretch>
            <a:fillRect/>
          </a:stretch>
        </p:blipFill>
        <p:spPr>
          <a:xfrm>
            <a:off x="6781800" y="2743200"/>
            <a:ext cx="3619500" cy="1377950"/>
          </a:xfrm>
          <a:prstGeom prst="rect">
            <a:avLst/>
          </a:prstGeom>
        </p:spPr>
      </p:pic>
      <p:pic>
        <p:nvPicPr>
          <p:cNvPr id="8" name="图片 7"/>
          <p:cNvPicPr>
            <a:picLocks noChangeAspect="1"/>
          </p:cNvPicPr>
          <p:nvPr/>
        </p:nvPicPr>
        <p:blipFill>
          <a:blip r:embed="rId4"/>
          <a:stretch>
            <a:fillRect/>
          </a:stretch>
        </p:blipFill>
        <p:spPr>
          <a:xfrm>
            <a:off x="1143000" y="4572000"/>
            <a:ext cx="3073400" cy="787400"/>
          </a:xfrm>
          <a:prstGeom prst="rect">
            <a:avLst/>
          </a:prstGeom>
        </p:spPr>
      </p:pic>
      <p:pic>
        <p:nvPicPr>
          <p:cNvPr id="9" name="图片 8"/>
          <p:cNvPicPr>
            <a:picLocks noChangeAspect="1"/>
          </p:cNvPicPr>
          <p:nvPr/>
        </p:nvPicPr>
        <p:blipFill>
          <a:blip r:embed="rId5"/>
          <a:stretch>
            <a:fillRect/>
          </a:stretch>
        </p:blipFill>
        <p:spPr>
          <a:xfrm>
            <a:off x="6781800" y="4479925"/>
            <a:ext cx="40386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lstStyle/>
          <a:p>
            <a:pPr marL="12700">
              <a:lnSpc>
                <a:spcPct val="100000"/>
              </a:lnSpc>
              <a:spcBef>
                <a:spcPts val="100"/>
              </a:spcBef>
            </a:pPr>
            <a:r>
              <a:rPr lang="en-US" altLang="zh-CN" sz="5400" spc="-10" dirty="0">
                <a:latin typeface="Times New Roman" panose="02020603050405020304" charset="0"/>
                <a:cs typeface="Times New Roman" panose="02020603050405020304" charset="0"/>
              </a:rPr>
              <a:t>Basic Combinational Logic Analysis</a:t>
            </a:r>
            <a:endParaRPr lang="en-US" altLang="zh-CN" sz="5400" spc="-10" dirty="0">
              <a:latin typeface="Times New Roman" panose="02020603050405020304" charset="0"/>
              <a:cs typeface="Times New Roman" panose="02020603050405020304" charset="0"/>
            </a:endParaRPr>
          </a:p>
        </p:txBody>
      </p:sp>
      <p:pic>
        <p:nvPicPr>
          <p:cNvPr id="4" name="object 4"/>
          <p:cNvPicPr/>
          <p:nvPr/>
        </p:nvPicPr>
        <p:blipFill>
          <a:blip r:embed="rId1" cstate="print"/>
          <a:stretch>
            <a:fillRect/>
          </a:stretch>
        </p:blipFill>
        <p:spPr>
          <a:xfrm>
            <a:off x="96173" y="6308776"/>
            <a:ext cx="3064421" cy="443772"/>
          </a:xfrm>
          <a:prstGeom prst="rect">
            <a:avLst/>
          </a:prstGeom>
        </p:spPr>
      </p:pic>
      <p:sp>
        <p:nvSpPr>
          <p:cNvPr id="3" name="文本框 2"/>
          <p:cNvSpPr txBox="1"/>
          <p:nvPr/>
        </p:nvSpPr>
        <p:spPr>
          <a:xfrm>
            <a:off x="838200" y="1828800"/>
            <a:ext cx="7493635" cy="36830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Q2. P303 Figure 5–56</a:t>
            </a:r>
            <a:r>
              <a:rPr lang="zh-CN" altLang="en-US" sz="18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800">
                <a:solidFill>
                  <a:srgbClr val="000000"/>
                </a:solidFill>
                <a:latin typeface="Times New Roman" panose="02020603050405020304" charset="0"/>
                <a:ea typeface="Times New Roman" panose="02020603050405020304"/>
                <a:cs typeface="Times New Roman" panose="02020603050405020304" charset="0"/>
              </a:rPr>
              <a:t>d</a:t>
            </a:r>
            <a:r>
              <a:rPr lang="zh-CN" altLang="en-US" sz="180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1800">
                <a:solidFill>
                  <a:srgbClr val="000000"/>
                </a:solidFill>
                <a:latin typeface="Times New Roman" panose="02020603050405020304" charset="0"/>
                <a:ea typeface="Times New Roman" panose="02020603050405020304"/>
                <a:cs typeface="Times New Roman" panose="02020603050405020304" charset="0"/>
              </a:rPr>
              <a:t>and Figure 5–56</a:t>
            </a:r>
            <a:r>
              <a:rPr lang="zh-CN" altLang="en-US" sz="180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1800">
                <a:solidFill>
                  <a:srgbClr val="000000"/>
                </a:solidFill>
                <a:latin typeface="Times New Roman" panose="02020603050405020304" charset="0"/>
                <a:ea typeface="Times New Roman" panose="02020603050405020304"/>
                <a:cs typeface="Times New Roman" panose="02020603050405020304" charset="0"/>
              </a:rPr>
              <a:t>f</a:t>
            </a:r>
            <a:r>
              <a:rPr lang="zh-CN" altLang="en-US" sz="1800">
                <a:solidFill>
                  <a:srgbClr val="000000"/>
                </a:solidFill>
                <a:latin typeface="Times New Roman" panose="02020603050405020304" charset="0"/>
                <a:ea typeface="微软雅黑" panose="020B0503020204020204" charset="-122"/>
                <a:cs typeface="Times New Roman" panose="02020603050405020304" charset="0"/>
              </a:rPr>
              <a:t>）</a:t>
            </a:r>
            <a:endParaRPr lang="zh-CN" altLang="en-US" sz="1800">
              <a:solidFill>
                <a:srgbClr val="000000"/>
              </a:solidFill>
              <a:latin typeface="Times New Roman" panose="02020603050405020304" charset="0"/>
              <a:ea typeface="微软雅黑" panose="020B0503020204020204" charset="-122"/>
              <a:cs typeface="Times New Roman" panose="02020603050405020304" charset="0"/>
            </a:endParaRPr>
          </a:p>
        </p:txBody>
      </p:sp>
      <p:pic>
        <p:nvPicPr>
          <p:cNvPr id="5" name="图片 4"/>
          <p:cNvPicPr>
            <a:picLocks noChangeAspect="1"/>
          </p:cNvPicPr>
          <p:nvPr/>
        </p:nvPicPr>
        <p:blipFill>
          <a:blip r:embed="rId2"/>
          <a:stretch>
            <a:fillRect/>
          </a:stretch>
        </p:blipFill>
        <p:spPr>
          <a:xfrm>
            <a:off x="1295400" y="2438400"/>
            <a:ext cx="9121140" cy="1704975"/>
          </a:xfrm>
          <a:prstGeom prst="rect">
            <a:avLst/>
          </a:prstGeom>
        </p:spPr>
      </p:pic>
      <p:pic>
        <p:nvPicPr>
          <p:cNvPr id="6" name="图片 5"/>
          <p:cNvPicPr>
            <a:picLocks noChangeAspect="1"/>
          </p:cNvPicPr>
          <p:nvPr/>
        </p:nvPicPr>
        <p:blipFill>
          <a:blip r:embed="rId3"/>
          <a:stretch>
            <a:fillRect/>
          </a:stretch>
        </p:blipFill>
        <p:spPr>
          <a:xfrm>
            <a:off x="990600" y="4191000"/>
            <a:ext cx="9825990" cy="1806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lstStyle/>
          <a:p>
            <a:pPr marL="12700">
              <a:lnSpc>
                <a:spcPct val="100000"/>
              </a:lnSpc>
              <a:spcBef>
                <a:spcPts val="100"/>
              </a:spcBef>
            </a:pPr>
            <a:r>
              <a:rPr lang="en-US" altLang="zh-CN" sz="5400" spc="-10" dirty="0">
                <a:latin typeface="Times New Roman" panose="02020603050405020304" charset="0"/>
                <a:cs typeface="Times New Roman" panose="02020603050405020304" charset="0"/>
              </a:rPr>
              <a:t>Basic Combinational Logic Analysis</a:t>
            </a:r>
            <a:endParaRPr lang="en-US" altLang="zh-CN" sz="5400" spc="-10" dirty="0">
              <a:latin typeface="Times New Roman" panose="02020603050405020304" charset="0"/>
              <a:cs typeface="Times New Roman" panose="02020603050405020304" charset="0"/>
            </a:endParaRPr>
          </a:p>
        </p:txBody>
      </p:sp>
      <p:pic>
        <p:nvPicPr>
          <p:cNvPr id="4" name="object 4"/>
          <p:cNvPicPr/>
          <p:nvPr/>
        </p:nvPicPr>
        <p:blipFill>
          <a:blip r:embed="rId1" cstate="print"/>
          <a:stretch>
            <a:fillRect/>
          </a:stretch>
        </p:blipFill>
        <p:spPr>
          <a:xfrm>
            <a:off x="96173" y="6308776"/>
            <a:ext cx="3064421" cy="443772"/>
          </a:xfrm>
          <a:prstGeom prst="rect">
            <a:avLst/>
          </a:prstGeom>
        </p:spPr>
      </p:pic>
      <p:pic>
        <p:nvPicPr>
          <p:cNvPr id="5" name="图片 4"/>
          <p:cNvPicPr>
            <a:picLocks noChangeAspect="1"/>
          </p:cNvPicPr>
          <p:nvPr/>
        </p:nvPicPr>
        <p:blipFill>
          <a:blip r:embed="rId2"/>
          <a:stretch>
            <a:fillRect/>
          </a:stretch>
        </p:blipFill>
        <p:spPr>
          <a:xfrm>
            <a:off x="95885" y="2116455"/>
            <a:ext cx="11494770" cy="46691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lstStyle/>
          <a:p>
            <a:pPr marL="12700">
              <a:lnSpc>
                <a:spcPct val="100000"/>
              </a:lnSpc>
              <a:spcBef>
                <a:spcPts val="100"/>
              </a:spcBef>
            </a:pPr>
            <a:r>
              <a:rPr lang="en-US" altLang="zh-CN" sz="5400" spc="-10" dirty="0">
                <a:latin typeface="Times New Roman" panose="02020603050405020304" charset="0"/>
                <a:cs typeface="Times New Roman" panose="02020603050405020304" charset="0"/>
              </a:rPr>
              <a:t>Implementing Combinational Logic</a:t>
            </a:r>
            <a:endParaRPr lang="en-US" altLang="zh-CN" sz="5400" spc="-10" dirty="0">
              <a:latin typeface="Times New Roman" panose="02020603050405020304" charset="0"/>
              <a:cs typeface="Times New Roman" panose="02020603050405020304" charset="0"/>
            </a:endParaRPr>
          </a:p>
        </p:txBody>
      </p:sp>
      <p:pic>
        <p:nvPicPr>
          <p:cNvPr id="4" name="object 4"/>
          <p:cNvPicPr/>
          <p:nvPr/>
        </p:nvPicPr>
        <p:blipFill>
          <a:blip r:embed="rId1" cstate="print"/>
          <a:stretch>
            <a:fillRect/>
          </a:stretch>
        </p:blipFill>
        <p:spPr>
          <a:xfrm>
            <a:off x="96173" y="6308776"/>
            <a:ext cx="3064421" cy="443772"/>
          </a:xfrm>
          <a:prstGeom prst="rect">
            <a:avLst/>
          </a:prstGeom>
        </p:spPr>
      </p:pic>
      <p:sp>
        <p:nvSpPr>
          <p:cNvPr id="3" name="文本框 2"/>
          <p:cNvSpPr txBox="1"/>
          <p:nvPr/>
        </p:nvSpPr>
        <p:spPr>
          <a:xfrm>
            <a:off x="838200" y="1828800"/>
            <a:ext cx="9269095" cy="64516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Q3. </a:t>
            </a:r>
            <a:r>
              <a:rPr lang="en-US" altLang="zh-CN" sz="1800" dirty="0">
                <a:latin typeface="Times New Roman" panose="02020603050405020304" charset="0"/>
                <a:ea typeface="微软雅黑" panose="020B0503020204020204" charset="-122"/>
                <a:cs typeface="Times New Roman" panose="02020603050405020304" charset="0"/>
                <a:sym typeface="+mn-ea"/>
              </a:rPr>
              <a:t>Use NAND gates, NOR gates or combinations of both to implement the following logic expressions as stated:</a:t>
            </a:r>
            <a:endParaRPr lang="zh-CN" altLang="en-US" sz="1800">
              <a:solidFill>
                <a:srgbClr val="000000"/>
              </a:solidFill>
              <a:latin typeface="Times New Roman" panose="02020603050405020304" charset="0"/>
              <a:ea typeface="微软雅黑" panose="020B0503020204020204" charset="-122"/>
              <a:cs typeface="Times New Roman" panose="02020603050405020304" charset="0"/>
            </a:endParaRPr>
          </a:p>
        </p:txBody>
      </p:sp>
      <mc:AlternateContent xmlns:mc="http://schemas.openxmlformats.org/markup-compatibility/2006">
        <mc:Choice xmlns:a14="http://schemas.microsoft.com/office/drawing/2010/main" Requires="a14">
          <p:sp>
            <p:nvSpPr>
              <p:cNvPr id="5" name="文本框 4"/>
              <p:cNvSpPr txBox="1"/>
              <p:nvPr/>
            </p:nvSpPr>
            <p:spPr>
              <a:xfrm>
                <a:off x="381000" y="2590800"/>
                <a:ext cx="6096000" cy="40513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charset="-122"/>
                        </a:rPr>
                        <m:t>𝑋</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𝐴</m:t>
                          </m:r>
                        </m:e>
                      </m:acc>
                      <m:r>
                        <a:rPr lang="en-US" altLang="zh-CN" sz="2000" b="0" i="1" smtClean="0">
                          <a:latin typeface="Cambria Math" panose="02040503050406030204" pitchFamily="18" charset="0"/>
                          <a:ea typeface="微软雅黑" panose="020B0503020204020204" charset="-122"/>
                        </a:rPr>
                        <m:t>𝐵</m:t>
                      </m:r>
                      <m:r>
                        <a:rPr lang="en-US" altLang="zh-CN" sz="2000" b="0" i="1" smtClean="0">
                          <a:latin typeface="Cambria Math" panose="02040503050406030204" pitchFamily="18" charset="0"/>
                          <a:ea typeface="微软雅黑" panose="020B0503020204020204" charset="-122"/>
                        </a:rPr>
                        <m:t>+</m:t>
                      </m:r>
                      <m:r>
                        <a:rPr lang="en-US" altLang="zh-CN" sz="2000" b="0" i="1" smtClean="0">
                          <a:latin typeface="Cambria Math" panose="02040503050406030204" pitchFamily="18" charset="0"/>
                          <a:ea typeface="微软雅黑" panose="020B0503020204020204" charset="-122"/>
                        </a:rPr>
                        <m:t>𝐶𝐷</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d>
                            <m:dPr>
                              <m:ctrlPr>
                                <a:rPr lang="en-US" altLang="zh-CN" sz="2000" b="0" i="1" smtClean="0">
                                  <a:latin typeface="Cambria Math" panose="02040503050406030204" pitchFamily="18" charset="0"/>
                                  <a:ea typeface="微软雅黑" panose="020B0503020204020204" charset="-122"/>
                                </a:rPr>
                              </m:ctrlPr>
                            </m:dPr>
                            <m:e>
                              <m:r>
                                <a:rPr lang="en-US" altLang="zh-CN" sz="2000" b="0" i="1" smtClean="0">
                                  <a:latin typeface="Cambria Math" panose="02040503050406030204" pitchFamily="18" charset="0"/>
                                  <a:ea typeface="微软雅黑" panose="020B0503020204020204" charset="-122"/>
                                </a:rPr>
                                <m:t>𝐴</m:t>
                              </m:r>
                              <m:r>
                                <a:rPr lang="en-US" altLang="zh-CN" sz="2000" b="0" i="1" smtClean="0">
                                  <a:latin typeface="Cambria Math" panose="02040503050406030204" pitchFamily="18" charset="0"/>
                                  <a:ea typeface="微软雅黑" panose="020B0503020204020204" charset="-122"/>
                                </a:rPr>
                                <m:t>+</m:t>
                              </m:r>
                              <m:r>
                                <a:rPr lang="en-US" altLang="zh-CN" sz="2000" b="0" i="1" smtClean="0">
                                  <a:latin typeface="Cambria Math" panose="02040503050406030204" pitchFamily="18" charset="0"/>
                                  <a:ea typeface="微软雅黑" panose="020B0503020204020204" charset="-122"/>
                                </a:rPr>
                                <m:t>𝐵</m:t>
                              </m:r>
                            </m:e>
                          </m:d>
                        </m:e>
                      </m:acc>
                      <m:r>
                        <a:rPr lang="en-US" altLang="zh-CN" sz="2000" b="0" i="1" smtClean="0">
                          <a:latin typeface="Cambria Math" panose="02040503050406030204" pitchFamily="18" charset="0"/>
                          <a:ea typeface="微软雅黑" panose="020B0503020204020204" charset="-122"/>
                        </a:rPr>
                        <m:t>(</m:t>
                      </m:r>
                      <m:r>
                        <a:rPr lang="en-US" altLang="zh-CN" sz="2000" b="0" i="1" smtClean="0">
                          <a:latin typeface="Cambria Math" panose="02040503050406030204" pitchFamily="18" charset="0"/>
                          <a:ea typeface="微软雅黑" panose="020B0503020204020204" charset="-122"/>
                        </a:rPr>
                        <m:t>𝐴𝐶𝐷</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𝐵𝐸</m:t>
                          </m:r>
                        </m:e>
                      </m:acc>
                      <m:r>
                        <a:rPr lang="en-US" altLang="zh-CN" sz="2000" b="0" i="1" smtClean="0">
                          <a:latin typeface="Cambria Math" panose="02040503050406030204" pitchFamily="18" charset="0"/>
                          <a:ea typeface="微软雅黑" panose="020B0503020204020204" charset="-122"/>
                        </a:rPr>
                        <m:t>)</m:t>
                      </m:r>
                    </m:oMath>
                  </m:oMathPara>
                </a14:m>
                <a:endParaRPr lang="en-US" altLang="zh-CN" sz="2000" b="0" i="1" smtClean="0">
                  <a:latin typeface="Cambria Math" panose="02040503050406030204" pitchFamily="18" charset="0"/>
                  <a:ea typeface="微软雅黑" panose="020B050302020402020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381000" y="2590800"/>
                <a:ext cx="6096000" cy="40513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142961" y="3352785"/>
                <a:ext cx="4753686" cy="2331085"/>
              </a:xfrm>
              <a:prstGeom prst="rect">
                <a:avLst/>
              </a:prstGeom>
              <a:noFill/>
              <a:effectLst/>
            </p:spPr>
            <p:txBody>
              <a:bodyPr wrap="square" rtlCol="0">
                <a:spAutoFit/>
              </a:bodyPr>
              <a:p>
                <a:endParaRPr lang="en-US" altLang="zh-CN" sz="2000" dirty="0">
                  <a:latin typeface="微软雅黑" panose="020B0503020204020204" charset="-122"/>
                  <a:ea typeface="微软雅黑" panose="020B0503020204020204" charset="-122"/>
                </a:endParaRPr>
              </a:p>
              <a:p>
                <a14:m>
                  <m:oMath xmlns:m="http://schemas.openxmlformats.org/officeDocument/2006/math">
                    <m:r>
                      <a:rPr lang="en-US" altLang="zh-CN" sz="2000" b="0" i="1" smtClean="0">
                        <a:latin typeface="Cambria Math" panose="02040503050406030204" pitchFamily="18" charset="0"/>
                        <a:ea typeface="微软雅黑" panose="020B0503020204020204" charset="-122"/>
                      </a:rPr>
                      <m:t>𝑋</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𝐴</m:t>
                        </m:r>
                      </m:e>
                    </m:acc>
                    <m:r>
                      <a:rPr lang="en-US" altLang="zh-CN" sz="2000" b="0" i="1" smtClean="0">
                        <a:latin typeface="Cambria Math" panose="02040503050406030204" pitchFamily="18" charset="0"/>
                        <a:ea typeface="微软雅黑" panose="020B0503020204020204" charset="-122"/>
                      </a:rPr>
                      <m:t>𝐵</m:t>
                    </m:r>
                    <m:r>
                      <a:rPr lang="en-US" altLang="zh-CN" sz="2000" b="0" i="1" smtClean="0">
                        <a:latin typeface="Cambria Math" panose="02040503050406030204" pitchFamily="18" charset="0"/>
                        <a:ea typeface="微软雅黑" panose="020B0503020204020204" charset="-122"/>
                      </a:rPr>
                      <m:t>+</m:t>
                    </m:r>
                    <m:r>
                      <a:rPr lang="en-US" altLang="zh-CN" sz="2000" b="0" i="1" smtClean="0">
                        <a:latin typeface="Cambria Math" panose="02040503050406030204" pitchFamily="18" charset="0"/>
                        <a:ea typeface="微软雅黑" panose="020B0503020204020204" charset="-122"/>
                      </a:rPr>
                      <m:t>𝐶𝐷</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d>
                          <m:dPr>
                            <m:ctrlPr>
                              <a:rPr lang="en-US" altLang="zh-CN" sz="2000" b="0" i="1" smtClean="0">
                                <a:latin typeface="Cambria Math" panose="02040503050406030204" pitchFamily="18" charset="0"/>
                                <a:ea typeface="微软雅黑" panose="020B0503020204020204" charset="-122"/>
                              </a:rPr>
                            </m:ctrlPr>
                          </m:dPr>
                          <m:e>
                            <m:r>
                              <a:rPr lang="en-US" altLang="zh-CN" sz="2000" b="0" i="1" smtClean="0">
                                <a:latin typeface="Cambria Math" panose="02040503050406030204" pitchFamily="18" charset="0"/>
                                <a:ea typeface="微软雅黑" panose="020B0503020204020204" charset="-122"/>
                              </a:rPr>
                              <m:t>𝐴</m:t>
                            </m:r>
                            <m:r>
                              <a:rPr lang="en-US" altLang="zh-CN" sz="2000" b="0" i="1" smtClean="0">
                                <a:latin typeface="Cambria Math" panose="02040503050406030204" pitchFamily="18" charset="0"/>
                                <a:ea typeface="微软雅黑" panose="020B0503020204020204" charset="-122"/>
                              </a:rPr>
                              <m:t>+</m:t>
                            </m:r>
                            <m:r>
                              <a:rPr lang="en-US" altLang="zh-CN" sz="2000" b="0" i="1" smtClean="0">
                                <a:latin typeface="Cambria Math" panose="02040503050406030204" pitchFamily="18" charset="0"/>
                                <a:ea typeface="微软雅黑" panose="020B0503020204020204" charset="-122"/>
                              </a:rPr>
                              <m:t>𝐵</m:t>
                            </m:r>
                          </m:e>
                        </m:d>
                      </m:e>
                    </m:acc>
                    <m:d>
                      <m:dPr>
                        <m:ctrlPr>
                          <a:rPr lang="en-US" altLang="zh-CN" sz="2000" b="0" i="1" smtClean="0">
                            <a:latin typeface="Cambria Math" panose="02040503050406030204" pitchFamily="18" charset="0"/>
                            <a:ea typeface="微软雅黑" panose="020B0503020204020204" charset="-122"/>
                          </a:rPr>
                        </m:ctrlPr>
                      </m:dPr>
                      <m:e>
                        <m:r>
                          <a:rPr lang="en-US" altLang="zh-CN" sz="2000" b="0" i="1" smtClean="0">
                            <a:latin typeface="Cambria Math" panose="02040503050406030204" pitchFamily="18" charset="0"/>
                            <a:ea typeface="微软雅黑" panose="020B0503020204020204" charset="-122"/>
                          </a:rPr>
                          <m:t>𝐴𝐶𝐷</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𝐵𝐸</m:t>
                            </m:r>
                          </m:e>
                        </m:acc>
                      </m:e>
                    </m:d>
                  </m:oMath>
                </a14:m>
                <a:r>
                  <a:rPr lang="en-US" altLang="zh-CN" sz="2000" b="0" i="1" dirty="0">
                    <a:latin typeface="Cambria Math" panose="02040503050406030204" pitchFamily="18" charset="0"/>
                    <a:ea typeface="微软雅黑" panose="020B0503020204020204" charset="-122"/>
                  </a:rPr>
                  <a:t> </a:t>
                </a:r>
                <a:endParaRPr lang="en-US" altLang="zh-CN" sz="2000" b="0" i="1" dirty="0">
                  <a:latin typeface="Cambria Math" panose="02040503050406030204" pitchFamily="18" charset="0"/>
                  <a:ea typeface="微软雅黑" panose="020B0503020204020204" charset="-122"/>
                </a:endParaRPr>
              </a:p>
              <a:p>
                <a14:m>
                  <m:oMath xmlns:m="http://schemas.openxmlformats.org/officeDocument/2006/math">
                    <m:r>
                      <a:rPr lang="en-US" altLang="zh-CN" sz="2000" b="0" i="1" smtClean="0">
                        <a:latin typeface="Cambria Math" panose="02040503050406030204" pitchFamily="18" charset="0"/>
                        <a:ea typeface="微软雅黑" panose="020B0503020204020204" charset="-122"/>
                      </a:rPr>
                      <m:t>    =</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𝐴</m:t>
                        </m:r>
                      </m:e>
                    </m:acc>
                    <m:r>
                      <a:rPr lang="en-US" altLang="zh-CN" sz="2000" b="0" i="1" smtClean="0">
                        <a:latin typeface="Cambria Math" panose="02040503050406030204" pitchFamily="18" charset="0"/>
                        <a:ea typeface="微软雅黑" panose="020B0503020204020204" charset="-122"/>
                      </a:rPr>
                      <m:t>𝐵</m:t>
                    </m:r>
                    <m:r>
                      <a:rPr lang="en-US" altLang="zh-CN" sz="2000" b="0" i="1" smtClean="0">
                        <a:latin typeface="Cambria Math" panose="02040503050406030204" pitchFamily="18" charset="0"/>
                        <a:ea typeface="微软雅黑" panose="020B0503020204020204" charset="-122"/>
                      </a:rPr>
                      <m:t>+</m:t>
                    </m:r>
                    <m:r>
                      <a:rPr lang="en-US" altLang="zh-CN" sz="2000" b="0" i="1" smtClean="0">
                        <a:latin typeface="Cambria Math" panose="02040503050406030204" pitchFamily="18" charset="0"/>
                        <a:ea typeface="微软雅黑" panose="020B0503020204020204" charset="-122"/>
                      </a:rPr>
                      <m:t>𝐶𝐷</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𝐴</m:t>
                        </m:r>
                      </m:e>
                    </m:acc>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𝐵</m:t>
                        </m:r>
                      </m:e>
                    </m:acc>
                    <m:d>
                      <m:dPr>
                        <m:ctrlPr>
                          <a:rPr lang="en-US" altLang="zh-CN" sz="2000" b="0" i="1" smtClean="0">
                            <a:latin typeface="Cambria Math" panose="02040503050406030204" pitchFamily="18" charset="0"/>
                            <a:ea typeface="微软雅黑" panose="020B0503020204020204" charset="-122"/>
                          </a:rPr>
                        </m:ctrlPr>
                      </m:dPr>
                      <m:e>
                        <m:r>
                          <a:rPr lang="en-US" altLang="zh-CN" sz="2000" b="0" i="1" smtClean="0">
                            <a:latin typeface="Cambria Math" panose="02040503050406030204" pitchFamily="18" charset="0"/>
                            <a:ea typeface="微软雅黑" panose="020B0503020204020204" charset="-122"/>
                          </a:rPr>
                          <m:t>𝐴𝐶𝐷</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𝐵</m:t>
                            </m:r>
                          </m:e>
                        </m:acc>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𝐸</m:t>
                            </m:r>
                          </m:e>
                        </m:acc>
                      </m:e>
                    </m:d>
                  </m:oMath>
                </a14:m>
                <a:r>
                  <a:rPr lang="en-US" altLang="zh-CN" sz="2000" b="0" i="1" dirty="0">
                    <a:latin typeface="Cambria Math" panose="02040503050406030204" pitchFamily="18" charset="0"/>
                    <a:ea typeface="微软雅黑" panose="020B0503020204020204" charset="-122"/>
                  </a:rPr>
                  <a:t> </a:t>
                </a:r>
                <a:endParaRPr lang="en-US" altLang="zh-CN" sz="2000" b="0" i="1" dirty="0">
                  <a:latin typeface="Cambria Math" panose="02040503050406030204" pitchFamily="18" charset="0"/>
                  <a:ea typeface="微软雅黑" panose="020B0503020204020204" charset="-122"/>
                </a:endParaRPr>
              </a:p>
              <a:p>
                <a14:m>
                  <m:oMath xmlns:m="http://schemas.openxmlformats.org/officeDocument/2006/math">
                    <m:r>
                      <a:rPr lang="en-US" altLang="zh-CN" sz="2000" b="0" i="1" smtClean="0">
                        <a:latin typeface="Cambria Math" panose="02040503050406030204" pitchFamily="18" charset="0"/>
                        <a:ea typeface="微软雅黑" panose="020B0503020204020204" charset="-122"/>
                      </a:rPr>
                      <m:t>    =</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𝐴</m:t>
                        </m:r>
                      </m:e>
                    </m:acc>
                    <m:r>
                      <a:rPr lang="en-US" altLang="zh-CN" sz="2000" i="1">
                        <a:latin typeface="Cambria Math" panose="02040503050406030204" pitchFamily="18" charset="0"/>
                      </a:rPr>
                      <m:t>𝐵</m:t>
                    </m:r>
                    <m:r>
                      <a:rPr lang="en-US" altLang="zh-CN" sz="2000" i="1">
                        <a:latin typeface="Cambria Math" panose="02040503050406030204" pitchFamily="18" charset="0"/>
                      </a:rPr>
                      <m:t>+</m:t>
                    </m:r>
                    <m:r>
                      <a:rPr lang="en-US" altLang="zh-CN" sz="2000" i="1">
                        <a:latin typeface="Cambria Math" panose="02040503050406030204" pitchFamily="18" charset="0"/>
                      </a:rPr>
                      <m:t>𝐶𝐷</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𝐴</m:t>
                        </m:r>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𝐵</m:t>
                        </m:r>
                      </m:e>
                    </m:acc>
                    <m:r>
                      <a:rPr lang="en-US" altLang="zh-CN" sz="2000" b="0" i="1" smtClean="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𝐴</m:t>
                        </m:r>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𝐵</m:t>
                        </m:r>
                      </m:e>
                    </m:acc>
                    <m:r>
                      <a:rPr lang="en-US" altLang="zh-CN" sz="2000" b="0" i="1" smtClean="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𝐸</m:t>
                        </m:r>
                      </m:e>
                    </m:acc>
                  </m:oMath>
                </a14:m>
                <a:r>
                  <a:rPr lang="en-US" altLang="zh-CN" sz="2000" i="1" dirty="0">
                    <a:latin typeface="Cambria Math" panose="02040503050406030204" pitchFamily="18" charset="0"/>
                  </a:rPr>
                  <a:t> </a:t>
                </a:r>
                <a:endParaRPr lang="en-US" altLang="zh-CN" sz="2000" i="1" dirty="0">
                  <a:latin typeface="Cambria Math" panose="02040503050406030204" pitchFamily="18" charset="0"/>
                </a:endParaRPr>
              </a:p>
              <a:p>
                <a14:m>
                  <m:oMath xmlns:m="http://schemas.openxmlformats.org/officeDocument/2006/math">
                    <m:r>
                      <a:rPr lang="en-US" altLang="zh-CN" sz="2000" b="0" i="1" smtClean="0">
                        <a:latin typeface="Cambria Math" panose="02040503050406030204" pitchFamily="18" charset="0"/>
                      </a:rPr>
                      <m:t>    =</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𝐴</m:t>
                        </m:r>
                      </m:e>
                    </m:acc>
                    <m:r>
                      <a:rPr lang="en-US" altLang="zh-CN" sz="2000" i="1">
                        <a:latin typeface="Cambria Math" panose="02040503050406030204" pitchFamily="18" charset="0"/>
                      </a:rPr>
                      <m:t>𝐵</m:t>
                    </m:r>
                    <m:r>
                      <a:rPr lang="en-US" altLang="zh-CN" sz="2000" i="1">
                        <a:latin typeface="Cambria Math" panose="02040503050406030204" pitchFamily="18" charset="0"/>
                      </a:rPr>
                      <m:t>+</m:t>
                    </m:r>
                    <m:r>
                      <a:rPr lang="en-US" altLang="zh-CN" sz="2000" i="1">
                        <a:latin typeface="Cambria Math" panose="02040503050406030204" pitchFamily="18" charset="0"/>
                      </a:rPr>
                      <m:t>𝐶𝐷</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𝐴</m:t>
                        </m:r>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𝐵</m:t>
                        </m:r>
                      </m:e>
                    </m:acc>
                    <m:r>
                      <a:rPr lang="en-US" altLang="zh-CN" sz="2000" i="1" smtClean="0">
                        <a:latin typeface="Cambria Math" panose="02040503050406030204" pitchFamily="18" charset="0"/>
                      </a:rPr>
                      <m:t> </m:t>
                    </m:r>
                  </m:oMath>
                </a14:m>
                <a:r>
                  <a:rPr lang="en-US" altLang="zh-CN" sz="2000" i="1" dirty="0">
                    <a:latin typeface="Cambria Math" panose="02040503050406030204" pitchFamily="18" charset="0"/>
                  </a:rPr>
                  <a:t> </a:t>
                </a:r>
                <a:endParaRPr lang="en-US" altLang="zh-CN" sz="2000" i="1" dirty="0">
                  <a:latin typeface="Cambria Math" panose="02040503050406030204" pitchFamily="18" charset="0"/>
                </a:endParaRPr>
              </a:p>
              <a:p>
                <a14:m>
                  <m:oMath xmlns:m="http://schemas.openxmlformats.org/officeDocument/2006/math">
                    <m:r>
                      <a:rPr lang="en-US" altLang="zh-CN" sz="2000" b="0" i="1" smtClean="0">
                        <a:latin typeface="Cambria Math" panose="02040503050406030204" pitchFamily="18" charset="0"/>
                      </a:rPr>
                      <m:t>    =</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𝐴</m:t>
                        </m:r>
                      </m:e>
                    </m:ac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𝐶𝐷</m:t>
                    </m:r>
                  </m:oMath>
                </a14:m>
                <a:r>
                  <a:rPr lang="en-US" altLang="zh-CN" sz="2000" b="0" i="1" dirty="0">
                    <a:latin typeface="Cambria Math" panose="02040503050406030204" pitchFamily="18" charset="0"/>
                  </a:rPr>
                  <a:t> </a:t>
                </a:r>
                <a:endParaRPr lang="en-US" altLang="zh-CN" sz="2000" b="0" i="1" dirty="0">
                  <a:latin typeface="Cambria Math" panose="02040503050406030204" pitchFamily="18" charset="0"/>
                </a:endParaRPr>
              </a:p>
              <a:p>
                <a:r>
                  <a:rPr lang="en-US" altLang="zh-CN" sz="2000" b="0" dirty="0"/>
                  <a:t>   </a:t>
                </a:r>
                <a14:m>
                  <m:oMath xmlns:m="http://schemas.openxmlformats.org/officeDocument/2006/math">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i="1">
                            <a:latin typeface="Cambria Math" panose="02040503050406030204" pitchFamily="18" charset="0"/>
                          </a:rPr>
                          <m:t>𝐴</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𝐶𝐷</m:t>
                            </m:r>
                          </m:e>
                        </m:acc>
                      </m:e>
                    </m:acc>
                  </m:oMath>
                </a14:m>
                <a:r>
                  <a:rPr lang="en-US" altLang="zh-CN" sz="2000" b="0" dirty="0">
                    <a:latin typeface="微软雅黑" panose="020B0503020204020204" charset="-122"/>
                    <a:ea typeface="微软雅黑" panose="020B0503020204020204" charset="-122"/>
                  </a:rPr>
                  <a:t> </a:t>
                </a:r>
                <a:endParaRPr lang="en-US" altLang="zh-CN" sz="2000" b="0" dirty="0">
                  <a:latin typeface="微软雅黑" panose="020B0503020204020204" charset="-122"/>
                  <a:ea typeface="微软雅黑" panose="020B0503020204020204" charset="-122"/>
                </a:endParaRPr>
              </a:p>
            </p:txBody>
          </p:sp>
        </mc:Choice>
        <mc:Fallback>
          <p:sp>
            <p:nvSpPr>
              <p:cNvPr id="6" name="TextBox 5"/>
              <p:cNvSpPr txBox="1">
                <a:spLocks noRot="1" noChangeAspect="1" noMove="1" noResize="1" noEditPoints="1" noAdjustHandles="1" noChangeArrowheads="1" noChangeShapeType="1" noTextEdit="1"/>
              </p:cNvSpPr>
              <p:nvPr/>
            </p:nvSpPr>
            <p:spPr>
              <a:xfrm>
                <a:off x="1142961" y="3352785"/>
                <a:ext cx="4753686" cy="2331085"/>
              </a:xfrm>
              <a:prstGeom prst="rect">
                <a:avLst/>
              </a:prstGeom>
              <a:blipFill rotWithShape="1">
                <a:blip r:embed="rId3"/>
                <a:stretch>
                  <a:fillRect l="-13" t="-27" r="1" b="27"/>
                </a:stretch>
              </a:blipFill>
              <a:effectLst/>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6183630" y="3505200"/>
            <a:ext cx="5412740" cy="2369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lstStyle/>
          <a:p>
            <a:pPr marL="12700">
              <a:lnSpc>
                <a:spcPct val="100000"/>
              </a:lnSpc>
              <a:spcBef>
                <a:spcPts val="100"/>
              </a:spcBef>
            </a:pPr>
            <a:r>
              <a:rPr lang="en-US" altLang="zh-CN" sz="5400" spc="-10" dirty="0">
                <a:latin typeface="Times New Roman" panose="02020603050405020304" charset="0"/>
                <a:cs typeface="Times New Roman" panose="02020603050405020304" charset="0"/>
              </a:rPr>
              <a:t>Implementing Combinational Logic</a:t>
            </a:r>
            <a:endParaRPr lang="en-US" altLang="zh-CN" sz="5400" spc="-10" dirty="0">
              <a:latin typeface="Times New Roman" panose="02020603050405020304" charset="0"/>
              <a:cs typeface="Times New Roman" panose="02020603050405020304" charset="0"/>
            </a:endParaRPr>
          </a:p>
        </p:txBody>
      </p:sp>
      <p:pic>
        <p:nvPicPr>
          <p:cNvPr id="4" name="object 4"/>
          <p:cNvPicPr/>
          <p:nvPr/>
        </p:nvPicPr>
        <p:blipFill>
          <a:blip r:embed="rId1" cstate="print"/>
          <a:stretch>
            <a:fillRect/>
          </a:stretch>
        </p:blipFill>
        <p:spPr>
          <a:xfrm>
            <a:off x="96173" y="6308776"/>
            <a:ext cx="3064421" cy="443772"/>
          </a:xfrm>
          <a:prstGeom prst="rect">
            <a:avLst/>
          </a:prstGeom>
        </p:spPr>
      </p:pic>
      <p:sp>
        <p:nvSpPr>
          <p:cNvPr id="3" name="文本框 2"/>
          <p:cNvSpPr txBox="1"/>
          <p:nvPr/>
        </p:nvSpPr>
        <p:spPr>
          <a:xfrm>
            <a:off x="838200" y="1828800"/>
            <a:ext cx="9269095" cy="36830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Q4. </a:t>
            </a:r>
            <a:r>
              <a:rPr lang="en-US" altLang="zh-CN" sz="1800">
                <a:solidFill>
                  <a:srgbClr val="000000"/>
                </a:solidFill>
                <a:latin typeface="Times New Roman" panose="02020603050405020304" charset="0"/>
                <a:ea typeface="微软雅黑" panose="020B0503020204020204" charset="-122"/>
                <a:cs typeface="Times New Roman" panose="02020603050405020304" charset="0"/>
              </a:rPr>
              <a:t>Implement a logic circuit for the truth table</a:t>
            </a:r>
            <a:endParaRPr lang="en-US" altLang="zh-CN" sz="1800">
              <a:solidFill>
                <a:srgbClr val="000000"/>
              </a:solidFill>
              <a:latin typeface="Times New Roman" panose="02020603050405020304" charset="0"/>
              <a:ea typeface="微软雅黑" panose="020B0503020204020204" charset="-122"/>
              <a:cs typeface="Times New Roman" panose="02020603050405020304" charset="0"/>
            </a:endParaRPr>
          </a:p>
        </p:txBody>
      </p:sp>
      <p:pic>
        <p:nvPicPr>
          <p:cNvPr id="5" name="图片 4"/>
          <p:cNvPicPr>
            <a:picLocks noChangeAspect="1"/>
          </p:cNvPicPr>
          <p:nvPr/>
        </p:nvPicPr>
        <p:blipFill>
          <a:blip r:embed="rId2"/>
          <a:stretch>
            <a:fillRect/>
          </a:stretch>
        </p:blipFill>
        <p:spPr>
          <a:xfrm>
            <a:off x="1371600" y="2514600"/>
            <a:ext cx="3409950" cy="2463800"/>
          </a:xfrm>
          <a:prstGeom prst="rect">
            <a:avLst/>
          </a:prstGeom>
        </p:spPr>
      </p:pic>
      <p:pic>
        <p:nvPicPr>
          <p:cNvPr id="6" name="图片 5"/>
          <p:cNvPicPr>
            <a:picLocks noChangeAspect="1"/>
          </p:cNvPicPr>
          <p:nvPr/>
        </p:nvPicPr>
        <p:blipFill>
          <a:blip r:embed="rId3"/>
          <a:stretch>
            <a:fillRect/>
          </a:stretch>
        </p:blipFill>
        <p:spPr>
          <a:xfrm>
            <a:off x="6172200" y="2362200"/>
            <a:ext cx="3819525" cy="32010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220" y="309245"/>
            <a:ext cx="10845165" cy="843280"/>
          </a:xfrm>
          <a:prstGeom prst="rect">
            <a:avLst/>
          </a:prstGeom>
        </p:spPr>
        <p:txBody>
          <a:bodyPr vert="horz" wrap="square" lIns="0" tIns="12700" rIns="0" bIns="0" rtlCol="0">
            <a:spAutoFit/>
          </a:bodyPr>
          <a:lstStyle/>
          <a:p>
            <a:pPr marL="12700">
              <a:lnSpc>
                <a:spcPct val="100000"/>
              </a:lnSpc>
              <a:spcBef>
                <a:spcPts val="100"/>
              </a:spcBef>
            </a:pPr>
            <a:r>
              <a:rPr lang="en-US" altLang="zh-CN" sz="5400" spc="-10" dirty="0">
                <a:latin typeface="Times New Roman" panose="02020603050405020304" charset="0"/>
                <a:cs typeface="Times New Roman" panose="02020603050405020304" charset="0"/>
              </a:rPr>
              <a:t>Implementing Combinational Logic</a:t>
            </a:r>
            <a:endParaRPr lang="en-US" altLang="zh-CN" sz="5400" spc="-10" dirty="0">
              <a:latin typeface="Times New Roman" panose="02020603050405020304" charset="0"/>
              <a:cs typeface="Times New Roman" panose="02020603050405020304" charset="0"/>
            </a:endParaRPr>
          </a:p>
        </p:txBody>
      </p:sp>
      <p:pic>
        <p:nvPicPr>
          <p:cNvPr id="4" name="object 4"/>
          <p:cNvPicPr/>
          <p:nvPr/>
        </p:nvPicPr>
        <p:blipFill>
          <a:blip r:embed="rId1" cstate="print"/>
          <a:stretch>
            <a:fillRect/>
          </a:stretch>
        </p:blipFill>
        <p:spPr>
          <a:xfrm>
            <a:off x="96173" y="6308776"/>
            <a:ext cx="3064421" cy="443772"/>
          </a:xfrm>
          <a:prstGeom prst="rect">
            <a:avLst/>
          </a:prstGeom>
        </p:spPr>
      </p:pic>
      <p:sp>
        <p:nvSpPr>
          <p:cNvPr id="3" name="文本框 2"/>
          <p:cNvSpPr txBox="1"/>
          <p:nvPr/>
        </p:nvSpPr>
        <p:spPr>
          <a:xfrm>
            <a:off x="838200" y="1828800"/>
            <a:ext cx="9269095" cy="368300"/>
          </a:xfrm>
          <a:prstGeom prst="rect">
            <a:avLst/>
          </a:prstGeom>
        </p:spPr>
        <p:txBody>
          <a:bodyPr wrap="square">
            <a:spAutoFit/>
          </a:bodyPr>
          <a:p>
            <a:pPr marL="0" indent="0">
              <a:buFont typeface="Arial" panose="020B0604020202020204" pitchFamily="34" charset="0"/>
              <a:buNone/>
            </a:pPr>
            <a:r>
              <a:rPr lang="en-US" altLang="zh-CN" sz="1800">
                <a:solidFill>
                  <a:srgbClr val="000000"/>
                </a:solidFill>
                <a:latin typeface="Times New Roman" panose="02020603050405020304" charset="0"/>
                <a:ea typeface="Times New Roman" panose="02020603050405020304"/>
                <a:cs typeface="Times New Roman" panose="02020603050405020304" charset="0"/>
              </a:rPr>
              <a:t>Q5. </a:t>
            </a:r>
            <a:r>
              <a:rPr lang="en-US" altLang="zh-CN" sz="1800" dirty="0">
                <a:latin typeface="Times New Roman" panose="02020603050405020304" charset="0"/>
                <a:cs typeface="Times New Roman" panose="02020603050405020304" charset="0"/>
                <a:sym typeface="+mn-ea"/>
              </a:rPr>
              <a:t>Show how the following expressions can be implemented as stated using only NOR gates</a:t>
            </a:r>
            <a:endParaRPr lang="en-US" altLang="zh-CN" sz="1800">
              <a:solidFill>
                <a:srgbClr val="000000"/>
              </a:solidFill>
              <a:latin typeface="Times New Roman" panose="02020603050405020304" charset="0"/>
              <a:ea typeface="微软雅黑" panose="020B0503020204020204" charset="-122"/>
              <a:cs typeface="Times New Roman" panose="02020603050405020304" charset="0"/>
            </a:endParaRPr>
          </a:p>
        </p:txBody>
      </p:sp>
      <mc:AlternateContent xmlns:mc="http://schemas.openxmlformats.org/markup-compatibility/2006">
        <mc:Choice xmlns:a14="http://schemas.microsoft.com/office/drawing/2010/main" Requires="a14">
          <p:sp>
            <p:nvSpPr>
              <p:cNvPr id="5" name="文本框 4"/>
              <p:cNvSpPr txBox="1"/>
              <p:nvPr/>
            </p:nvSpPr>
            <p:spPr>
              <a:xfrm>
                <a:off x="990600" y="2362200"/>
                <a:ext cx="6096000" cy="405130"/>
              </a:xfrm>
              <a:prstGeom prst="rect">
                <a:avLst/>
              </a:prstGeom>
              <a:noFill/>
            </p:spPr>
            <p:txBody>
              <a:bodyPr wrap="square" rtlCol="0" anchor="t">
                <a:spAutoFit/>
              </a:bodyPr>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𝐶</m:t>
                          </m:r>
                        </m:e>
                      </m:acc>
                    </m:oMath>
                  </m:oMathPara>
                </a14:m>
                <a:endParaRPr lang="en-US" altLang="zh-CN" sz="2000" b="0" i="1" smtClean="0">
                  <a:latin typeface="Cambria Math" panose="020405030504060302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990600" y="2362200"/>
                <a:ext cx="6096000" cy="40513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990525" y="3352731"/>
                <a:ext cx="5291569" cy="1167130"/>
              </a:xfrm>
              <a:prstGeom prst="rect">
                <a:avLst/>
              </a:prstGeom>
              <a:noFill/>
              <a:effectLst/>
            </p:spPr>
            <p:txBody>
              <a:bodyPr wrap="square" rtlCol="0">
                <a:spAutoFit/>
              </a:bodyPr>
              <a:p>
                <a:endParaRPr lang="en-US" altLang="zh-CN" sz="2000" b="1" dirty="0">
                  <a:latin typeface="微软雅黑" panose="020B0503020204020204" charset="-122"/>
                  <a:ea typeface="微软雅黑" panose="020B0503020204020204" charset="-122"/>
                </a:endParaRPr>
              </a:p>
              <a:p>
                <a14:m>
                  <m:oMath xmlns:m="http://schemas.openxmlformats.org/officeDocument/2006/math">
                    <m:r>
                      <a:rPr lang="en-US" altLang="zh-CN" sz="2000" b="0" i="1" smtClean="0">
                        <a:latin typeface="Cambria Math" panose="02040503050406030204" pitchFamily="18" charset="0"/>
                        <a:ea typeface="微软雅黑" panose="020B0503020204020204" charset="-122"/>
                      </a:rPr>
                      <m:t>𝑋</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m:t>
                            </m:r>
                            <m:r>
                              <a:rPr lang="en-US" altLang="zh-CN" sz="2000" b="0" i="1" smtClean="0">
                                <a:latin typeface="Cambria Math" panose="02040503050406030204" pitchFamily="18" charset="0"/>
                                <a:ea typeface="微软雅黑" panose="020B0503020204020204" charset="-122"/>
                              </a:rPr>
                              <m:t>𝐴</m:t>
                            </m:r>
                            <m:r>
                              <a:rPr lang="en-US" altLang="zh-CN" sz="2000" b="0" i="1" smtClean="0">
                                <a:latin typeface="Cambria Math" panose="02040503050406030204" pitchFamily="18" charset="0"/>
                                <a:ea typeface="微软雅黑" panose="020B0503020204020204" charset="-122"/>
                              </a:rPr>
                              <m:t>+</m:t>
                            </m:r>
                            <m:r>
                              <a:rPr lang="en-US" altLang="zh-CN" sz="2000" b="0" i="1" smtClean="0">
                                <a:latin typeface="Cambria Math" panose="02040503050406030204" pitchFamily="18" charset="0"/>
                                <a:ea typeface="微软雅黑" panose="020B0503020204020204" charset="-122"/>
                              </a:rPr>
                              <m:t>𝐵</m:t>
                            </m:r>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r>
                                  <a:rPr lang="en-US" altLang="zh-CN" sz="2000" b="0" i="1" smtClean="0">
                                    <a:latin typeface="Cambria Math" panose="02040503050406030204" pitchFamily="18" charset="0"/>
                                    <a:ea typeface="微软雅黑" panose="020B0503020204020204" charset="-122"/>
                                  </a:rPr>
                                  <m:t>𝐶</m:t>
                                </m:r>
                              </m:e>
                            </m:acc>
                            <m:r>
                              <a:rPr lang="en-US" altLang="zh-CN" sz="2000" b="0" i="1" smtClean="0">
                                <a:latin typeface="Cambria Math" panose="02040503050406030204" pitchFamily="18" charset="0"/>
                                <a:ea typeface="微软雅黑" panose="020B0503020204020204" charset="-122"/>
                              </a:rPr>
                              <m:t>)</m:t>
                            </m:r>
                          </m:e>
                        </m:acc>
                      </m:e>
                    </m:acc>
                  </m:oMath>
                </a14:m>
                <a:r>
                  <a:rPr lang="en-US" altLang="zh-CN" sz="2000" b="0" i="1" dirty="0">
                    <a:latin typeface="Cambria Math" panose="02040503050406030204" pitchFamily="18" charset="0"/>
                    <a:ea typeface="微软雅黑" panose="020B0503020204020204" charset="-122"/>
                  </a:rPr>
                  <a:t> </a:t>
                </a:r>
                <a:endParaRPr lang="en-US" altLang="zh-CN" sz="2000" b="0" i="1" dirty="0">
                  <a:latin typeface="Cambria Math" panose="02040503050406030204" pitchFamily="18" charset="0"/>
                  <a:ea typeface="微软雅黑" panose="020B0503020204020204" charset="-122"/>
                </a:endParaRPr>
              </a:p>
              <a:p>
                <a14:m>
                  <m:oMath xmlns:m="http://schemas.openxmlformats.org/officeDocument/2006/math">
                    <m:r>
                      <a:rPr lang="en-US" altLang="zh-CN" sz="2000" b="0" i="1" smtClean="0">
                        <a:latin typeface="Cambria Math" panose="02040503050406030204" pitchFamily="18" charset="0"/>
                        <a:ea typeface="微软雅黑" panose="020B0503020204020204" charset="-122"/>
                      </a:rPr>
                      <m:t>    =</m:t>
                    </m:r>
                    <m:acc>
                      <m:accPr>
                        <m:chr m:val="̅"/>
                        <m:ctrlPr>
                          <a:rPr lang="en-US" altLang="zh-CN" sz="2000" b="0" i="1" smtClean="0">
                            <a:latin typeface="Cambria Math" panose="02040503050406030204" pitchFamily="18" charset="0"/>
                            <a:ea typeface="微软雅黑" panose="020B0503020204020204" charset="-122"/>
                          </a:rPr>
                        </m:ctrlPr>
                      </m:accPr>
                      <m:e>
                        <m:acc>
                          <m:accPr>
                            <m:chr m:val="̅"/>
                            <m:ctrlPr>
                              <a:rPr lang="en-US" altLang="zh-CN" sz="2000" b="0" i="1" smtClean="0">
                                <a:latin typeface="Cambria Math" panose="02040503050406030204" pitchFamily="18" charset="0"/>
                                <a:ea typeface="微软雅黑" panose="020B0503020204020204" charset="-122"/>
                              </a:rPr>
                            </m:ctrlPr>
                          </m:acc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𝐵</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𝐶</m:t>
                                    </m:r>
                                    <m:r>
                                      <a:rPr lang="en-US" altLang="zh-CN" sz="2000" i="1">
                                        <a:latin typeface="Cambria Math" panose="02040503050406030204" pitchFamily="18" charset="0"/>
                                      </a:rPr>
                                      <m:t>+</m:t>
                                    </m:r>
                                    <m:r>
                                      <a:rPr lang="en-US" altLang="zh-CN" sz="2000" i="1">
                                        <a:latin typeface="Cambria Math" panose="02040503050406030204" pitchFamily="18" charset="0"/>
                                      </a:rPr>
                                      <m:t>𝐶</m:t>
                                    </m:r>
                                  </m:e>
                                </m:acc>
                              </m:e>
                            </m:d>
                          </m:e>
                        </m:acc>
                        <m:r>
                          <a:rPr lang="en-US" altLang="zh-CN" sz="2000" b="0" i="1" smtClean="0">
                            <a:latin typeface="Cambria Math" panose="02040503050406030204" pitchFamily="18" charset="0"/>
                            <a:ea typeface="微软雅黑" panose="020B0503020204020204" charset="-122"/>
                          </a:rPr>
                          <m:t>+</m:t>
                        </m:r>
                        <m:acc>
                          <m:accPr>
                            <m:chr m:val="̅"/>
                            <m:ctrlPr>
                              <a:rPr lang="en-US" altLang="zh-CN" sz="2000" b="0" i="1" smtClean="0">
                                <a:latin typeface="Cambria Math" panose="02040503050406030204" pitchFamily="18" charset="0"/>
                                <a:ea typeface="微软雅黑" panose="020B0503020204020204" charset="-122"/>
                              </a:rPr>
                            </m:ctrlPr>
                          </m:acc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𝐴</m:t>
                                </m:r>
                                <m:r>
                                  <a:rPr lang="en-US" altLang="zh-CN" sz="2000" i="1">
                                    <a:latin typeface="Cambria Math" panose="02040503050406030204" pitchFamily="18" charset="0"/>
                                  </a:rPr>
                                  <m:t>+</m:t>
                                </m:r>
                                <m:r>
                                  <a:rPr lang="en-US" altLang="zh-CN" sz="2000" i="1">
                                    <a:latin typeface="Cambria Math" panose="02040503050406030204" pitchFamily="18" charset="0"/>
                                  </a:rPr>
                                  <m:t>𝐵</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𝐶</m:t>
                                    </m:r>
                                    <m:r>
                                      <a:rPr lang="en-US" altLang="zh-CN" sz="2000" i="1">
                                        <a:latin typeface="Cambria Math" panose="02040503050406030204" pitchFamily="18" charset="0"/>
                                      </a:rPr>
                                      <m:t>+</m:t>
                                    </m:r>
                                    <m:r>
                                      <a:rPr lang="en-US" altLang="zh-CN" sz="2000" i="1">
                                        <a:latin typeface="Cambria Math" panose="02040503050406030204" pitchFamily="18" charset="0"/>
                                      </a:rPr>
                                      <m:t>𝐶</m:t>
                                    </m:r>
                                  </m:e>
                                </m:acc>
                              </m:e>
                            </m:d>
                          </m:e>
                        </m:acc>
                      </m:e>
                    </m:acc>
                  </m:oMath>
                </a14:m>
                <a:r>
                  <a:rPr lang="en-US" altLang="zh-CN" sz="2000" dirty="0">
                    <a:latin typeface="微软雅黑" panose="020B0503020204020204" charset="-122"/>
                    <a:ea typeface="微软雅黑" panose="020B0503020204020204" charset="-122"/>
                  </a:rPr>
                  <a:t> </a:t>
                </a:r>
                <a:endParaRPr lang="en-US" altLang="zh-CN" sz="2000" dirty="0">
                  <a:latin typeface="微软雅黑" panose="020B0503020204020204" charset="-122"/>
                  <a:ea typeface="微软雅黑" panose="020B0503020204020204" charset="-122"/>
                </a:endParaRPr>
              </a:p>
            </p:txBody>
          </p:sp>
        </mc:Choice>
        <mc:Fallback>
          <p:sp>
            <p:nvSpPr>
              <p:cNvPr id="6" name="TextBox 5"/>
              <p:cNvSpPr txBox="1">
                <a:spLocks noRot="1" noChangeAspect="1" noMove="1" noResize="1" noEditPoints="1" noAdjustHandles="1" noChangeArrowheads="1" noChangeShapeType="1" noTextEdit="1"/>
              </p:cNvSpPr>
              <p:nvPr/>
            </p:nvSpPr>
            <p:spPr>
              <a:xfrm>
                <a:off x="990525" y="3352731"/>
                <a:ext cx="5291569" cy="1167130"/>
              </a:xfrm>
              <a:prstGeom prst="rect">
                <a:avLst/>
              </a:prstGeom>
              <a:blipFill rotWithShape="1">
                <a:blip r:embed="rId3"/>
                <a:stretch>
                  <a:fillRect l="-11" t="-48" r="1" b="48"/>
                </a:stretch>
              </a:blipFill>
              <a:effectLst/>
            </p:spPr>
            <p:txBody>
              <a:bodyPr/>
              <a:lstStyle/>
              <a:p>
                <a:r>
                  <a:rPr lang="zh-CN" altLang="en-US">
                    <a:noFill/>
                  </a:rPr>
                  <a:t> </a:t>
                </a:r>
              </a:p>
            </p:txBody>
          </p:sp>
        </mc:Fallback>
      </mc:AlternateContent>
      <p:pic>
        <p:nvPicPr>
          <p:cNvPr id="7" name="图片 6" descr="图片包含 维恩图&#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4724400"/>
            <a:ext cx="6186805" cy="11576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2272</Words>
  <Application>WPS 演示</Application>
  <PresentationFormat>宽屏</PresentationFormat>
  <Paragraphs>86</Paragraphs>
  <Slides>16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宋体</vt:lpstr>
      <vt:lpstr>Wingdings</vt:lpstr>
      <vt:lpstr>Carlito</vt:lpstr>
      <vt:lpstr>Segoe Print</vt:lpstr>
      <vt:lpstr>Times New Roman</vt:lpstr>
      <vt:lpstr>Wingdings</vt:lpstr>
      <vt:lpstr>Times New Roman</vt:lpstr>
      <vt:lpstr>微软雅黑</vt:lpstr>
      <vt:lpstr>Cambria Math</vt:lpstr>
      <vt:lpstr>Arial Unicode MS</vt:lpstr>
      <vt:lpstr>Calibri</vt:lpstr>
      <vt:lpstr>Office Theme</vt:lpstr>
      <vt:lpstr>ECE2050 Digital Logic and Systems Tutorial 5</vt:lpstr>
      <vt:lpstr>Combinational Logic Analysis</vt:lpstr>
      <vt:lpstr>Basic Combinational Logic Analysis</vt:lpstr>
      <vt:lpstr>Basic Combinational Logic Analysis</vt:lpstr>
      <vt:lpstr>Basic Combinational Logic Analysis</vt:lpstr>
      <vt:lpstr>Basic Combinational Logic Analysis</vt:lpstr>
      <vt:lpstr>Implementing Combinational Logic</vt:lpstr>
      <vt:lpstr>Implementing Combinational Logic</vt:lpstr>
      <vt:lpstr>Implementing Combinational Logic</vt:lpstr>
      <vt:lpstr>Pulse Waveform Operation</vt:lpstr>
      <vt:lpstr>Basic Combinational Logic Analysis</vt:lpstr>
      <vt:lpstr>Basic Combinational Logic Analysis</vt:lpstr>
      <vt:lpstr>Basic Combinational Logic Analysis</vt:lpstr>
      <vt:lpstr>Basic Combinational Logic Analysis</vt:lpstr>
      <vt:lpstr>Basic Combinational Logic Analysis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千执 Gilgam</cp:lastModifiedBy>
  <cp:revision>27</cp:revision>
  <dcterms:created xsi:type="dcterms:W3CDTF">2025-02-16T05:01:00Z</dcterms:created>
  <dcterms:modified xsi:type="dcterms:W3CDTF">2025-03-03T06:38:56Z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2024-03-01T16:00:00Z</vt:filetime>
  </property>
  <property fmtid="{D5CDD505-2E9C-101B-9397-08002B2CF9AE}" pid="3" name="LastSaved">
    <vt:filetime>2025-02-16T16:00:00Z</vt:filetime>
  </property>
  <property fmtid="{D5CDD505-2E9C-101B-9397-08002B2CF9AE}" pid="4" name="Producer">
    <vt:lpwstr>3-Heights(TM) PDF Security Shell 4.8.25.2 (http://www.pdf-tools.com)</vt:lpwstr>
  </property>
  <property fmtid="{D5CDD505-2E9C-101B-9397-08002B2CF9AE}" pid="5" name="ICV">
    <vt:lpwstr>464925359D904F1CB1FA43995B5227C6_13</vt:lpwstr>
  </property>
  <property fmtid="{D5CDD505-2E9C-101B-9397-08002B2CF9AE}" pid="6" name="KSOProductBuildVer">
    <vt:lpwstr>2052-12.1.0.20305</vt:lpwstr>
  </property>
</Properties>
</file>